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6" r:id="rId4"/>
    <p:sldId id="259" r:id="rId5"/>
    <p:sldId id="258" r:id="rId6"/>
    <p:sldId id="260" r:id="rId7"/>
    <p:sldId id="263" r:id="rId8"/>
    <p:sldId id="261" r:id="rId9"/>
    <p:sldId id="269" r:id="rId10"/>
    <p:sldId id="272" r:id="rId11"/>
    <p:sldId id="267" r:id="rId12"/>
    <p:sldId id="271" r:id="rId13"/>
    <p:sldId id="270" r:id="rId14"/>
    <p:sldId id="266" r:id="rId15"/>
    <p:sldId id="265" r:id="rId16"/>
    <p:sldId id="268" r:id="rId17"/>
    <p:sldId id="274" r:id="rId18"/>
    <p:sldId id="275" r:id="rId19"/>
    <p:sldId id="276" r:id="rId20"/>
    <p:sldId id="278" r:id="rId21"/>
    <p:sldId id="277" r:id="rId22"/>
    <p:sldId id="280" r:id="rId23"/>
    <p:sldId id="279" r:id="rId24"/>
    <p:sldId id="284" r:id="rId25"/>
    <p:sldId id="290" r:id="rId26"/>
    <p:sldId id="281" r:id="rId27"/>
    <p:sldId id="282" r:id="rId28"/>
    <p:sldId id="283" r:id="rId29"/>
    <p:sldId id="291" r:id="rId30"/>
    <p:sldId id="285" r:id="rId31"/>
    <p:sldId id="292" r:id="rId32"/>
    <p:sldId id="293" r:id="rId33"/>
    <p:sldId id="294" r:id="rId34"/>
    <p:sldId id="287" r:id="rId35"/>
    <p:sldId id="286" r:id="rId36"/>
    <p:sldId id="288"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63"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0BE9-A4EE-73DF-22DB-0E4980829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FC3D6A-EA5C-71D0-5E21-9212E3BA33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BC4065-EF51-DE5E-443A-B119CB144009}"/>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5" name="Footer Placeholder 4">
            <a:extLst>
              <a:ext uri="{FF2B5EF4-FFF2-40B4-BE49-F238E27FC236}">
                <a16:creationId xmlns:a16="http://schemas.microsoft.com/office/drawing/2014/main" id="{8CE47663-DE0A-6C14-B94B-F5F05C1E2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49450-A00F-C2C0-260B-26978285E6B5}"/>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141299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223CF-3585-1259-0709-294D7B77E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C4E398-C7E0-196C-47A0-F1384A676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1D221-E3E6-A7F4-8874-9F27563C5B71}"/>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5" name="Footer Placeholder 4">
            <a:extLst>
              <a:ext uri="{FF2B5EF4-FFF2-40B4-BE49-F238E27FC236}">
                <a16:creationId xmlns:a16="http://schemas.microsoft.com/office/drawing/2014/main" id="{E03092D4-1495-D4B6-9B7F-183994108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82822-E62D-DB79-23F7-0E8B83C0BC0F}"/>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23353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2F33ED-ACB1-3A47-F47A-F5713D19E4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B293B-B452-76CC-3944-935BE357DF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6F59A-E2CF-711A-2897-55DC7D9EB1F9}"/>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5" name="Footer Placeholder 4">
            <a:extLst>
              <a:ext uri="{FF2B5EF4-FFF2-40B4-BE49-F238E27FC236}">
                <a16:creationId xmlns:a16="http://schemas.microsoft.com/office/drawing/2014/main" id="{07D7CE5C-C28F-767E-365B-F9F9A525E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B9F5A-E999-27C4-F739-072523839F68}"/>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561563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7CAF-9774-8115-4335-E08B31371C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6CB1E-FA2D-65CF-33C7-DADBAAEF0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85C1C-0848-531B-D5DE-148E1D3EE6F5}"/>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5" name="Footer Placeholder 4">
            <a:extLst>
              <a:ext uri="{FF2B5EF4-FFF2-40B4-BE49-F238E27FC236}">
                <a16:creationId xmlns:a16="http://schemas.microsoft.com/office/drawing/2014/main" id="{4A04FFE2-2AC7-AD72-0576-F3067930B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39F80-E52D-0092-DE5D-4C871B3B9ED6}"/>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2705109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9B84-CC6D-68C0-3CC7-5E043351E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BC7870-2A8F-FC00-1B50-6EE6DDF2F7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5FE61A-08E1-97A8-D6EA-CCA37BFD547D}"/>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5" name="Footer Placeholder 4">
            <a:extLst>
              <a:ext uri="{FF2B5EF4-FFF2-40B4-BE49-F238E27FC236}">
                <a16:creationId xmlns:a16="http://schemas.microsoft.com/office/drawing/2014/main" id="{E07A9443-C022-9920-0CCB-4D0769FAD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BA92C0-DBBE-C386-B100-600449AF7E5E}"/>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59331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F53E-E0FB-1C8C-1E46-97174D7B02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3AF22-35A5-2273-2193-A17A5A09F2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7EC40F-2EB9-618A-527D-25170284F4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5EC54F-62E5-B5D6-C18D-3BFBC943B991}"/>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6" name="Footer Placeholder 5">
            <a:extLst>
              <a:ext uri="{FF2B5EF4-FFF2-40B4-BE49-F238E27FC236}">
                <a16:creationId xmlns:a16="http://schemas.microsoft.com/office/drawing/2014/main" id="{6D17C7D1-DFDD-6B82-6A61-3090519227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10172-B3FF-9B84-BAB8-90E3FA34D6A9}"/>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311296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633D-9732-0415-4D37-3E761E0D63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21845A-38E7-BBE1-5B25-3C12546DBE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3E9899-1706-0E12-450E-CFB31CE3A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2CDB39-184D-5228-CF0D-5A8DCA1583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0CC0DB-E6CF-0971-035B-502DAA5D22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78D0F-76D8-B079-5236-C41E0DE2E94A}"/>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8" name="Footer Placeholder 7">
            <a:extLst>
              <a:ext uri="{FF2B5EF4-FFF2-40B4-BE49-F238E27FC236}">
                <a16:creationId xmlns:a16="http://schemas.microsoft.com/office/drawing/2014/main" id="{42E0D3AF-6204-41EA-9DB3-F663170F33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78180C-3F33-926F-6E9D-7C70ECB8A246}"/>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571003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EC44-FD44-085B-C0E6-A0EE7B3795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A071A8-EB45-EE07-3AC4-2823BDBE1232}"/>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4" name="Footer Placeholder 3">
            <a:extLst>
              <a:ext uri="{FF2B5EF4-FFF2-40B4-BE49-F238E27FC236}">
                <a16:creationId xmlns:a16="http://schemas.microsoft.com/office/drawing/2014/main" id="{0D16E035-A949-EA3C-B827-E328C586C4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A1D217-F03E-5E18-131C-665C262B7E83}"/>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4009141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C997D-BD5D-413D-9098-D4B0E18EC2BA}"/>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3" name="Footer Placeholder 2">
            <a:extLst>
              <a:ext uri="{FF2B5EF4-FFF2-40B4-BE49-F238E27FC236}">
                <a16:creationId xmlns:a16="http://schemas.microsoft.com/office/drawing/2014/main" id="{788768BC-3755-7481-5C59-6563941DDF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0720CB-F039-BEE7-4470-D814C21B47EA}"/>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3294942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3AB6-C7E1-42E8-AE09-B67EF9F98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AA9BA0-D68E-F4F1-CA4D-DA708262A3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72FEC0-8CB4-42CA-DDC5-0252956B6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15A7B-8AAC-B4E3-B103-FA56C4742417}"/>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6" name="Footer Placeholder 5">
            <a:extLst>
              <a:ext uri="{FF2B5EF4-FFF2-40B4-BE49-F238E27FC236}">
                <a16:creationId xmlns:a16="http://schemas.microsoft.com/office/drawing/2014/main" id="{D96F385C-85EA-4CC9-8989-030F296F5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85889-1194-18CC-14AF-CF8E4B96C7A1}"/>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2837656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6051-59C0-CEDF-AE8C-79B7F9AEE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5B95CF-8048-942D-C9D0-F008BBC404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72E9F1-2859-AFBE-9AD1-EAA972F93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EB72C0-97B6-4D54-A5B4-B3002FC2B10A}"/>
              </a:ext>
            </a:extLst>
          </p:cNvPr>
          <p:cNvSpPr>
            <a:spLocks noGrp="1"/>
          </p:cNvSpPr>
          <p:nvPr>
            <p:ph type="dt" sz="half" idx="10"/>
          </p:nvPr>
        </p:nvSpPr>
        <p:spPr/>
        <p:txBody>
          <a:bodyPr/>
          <a:lstStyle/>
          <a:p>
            <a:fld id="{0039F0B4-2472-491A-B717-6080653ECF5D}" type="datetimeFigureOut">
              <a:rPr lang="en-US" smtClean="0"/>
              <a:t>4/18/2023</a:t>
            </a:fld>
            <a:endParaRPr lang="en-US"/>
          </a:p>
        </p:txBody>
      </p:sp>
      <p:sp>
        <p:nvSpPr>
          <p:cNvPr id="6" name="Footer Placeholder 5">
            <a:extLst>
              <a:ext uri="{FF2B5EF4-FFF2-40B4-BE49-F238E27FC236}">
                <a16:creationId xmlns:a16="http://schemas.microsoft.com/office/drawing/2014/main" id="{15A30EB5-F132-F3DB-98F1-699EBB7CF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6484-8712-CEB7-4F29-F1CF35B1B277}"/>
              </a:ext>
            </a:extLst>
          </p:cNvPr>
          <p:cNvSpPr>
            <a:spLocks noGrp="1"/>
          </p:cNvSpPr>
          <p:nvPr>
            <p:ph type="sldNum" sz="quarter" idx="12"/>
          </p:nvPr>
        </p:nvSpPr>
        <p:spPr/>
        <p:txBody>
          <a:bodyPr/>
          <a:lstStyle/>
          <a:p>
            <a:fld id="{3759731B-5CCB-4D1C-B5EA-1601E7346C90}" type="slidenum">
              <a:rPr lang="en-US" smtClean="0"/>
              <a:t>‹#›</a:t>
            </a:fld>
            <a:endParaRPr lang="en-US"/>
          </a:p>
        </p:txBody>
      </p:sp>
    </p:spTree>
    <p:extLst>
      <p:ext uri="{BB962C8B-B14F-4D97-AF65-F5344CB8AC3E}">
        <p14:creationId xmlns:p14="http://schemas.microsoft.com/office/powerpoint/2010/main" val="3362409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81014-517C-E689-CD14-FF8A9E9FDF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CC2254-4685-4478-3D6A-06595F806A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71B47-369D-EED2-C8F5-5AAC80FCC2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39F0B4-2472-491A-B717-6080653ECF5D}" type="datetimeFigureOut">
              <a:rPr lang="en-US" smtClean="0"/>
              <a:t>4/18/2023</a:t>
            </a:fld>
            <a:endParaRPr lang="en-US"/>
          </a:p>
        </p:txBody>
      </p:sp>
      <p:sp>
        <p:nvSpPr>
          <p:cNvPr id="5" name="Footer Placeholder 4">
            <a:extLst>
              <a:ext uri="{FF2B5EF4-FFF2-40B4-BE49-F238E27FC236}">
                <a16:creationId xmlns:a16="http://schemas.microsoft.com/office/drawing/2014/main" id="{5F327C20-34D2-80B4-2846-E6005FC109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45FCE7-52AF-92E7-BF6D-93785D752F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59731B-5CCB-4D1C-B5EA-1601E7346C90}" type="slidenum">
              <a:rPr lang="en-US" smtClean="0"/>
              <a:t>‹#›</a:t>
            </a:fld>
            <a:endParaRPr lang="en-US"/>
          </a:p>
        </p:txBody>
      </p:sp>
    </p:spTree>
    <p:extLst>
      <p:ext uri="{BB962C8B-B14F-4D97-AF65-F5344CB8AC3E}">
        <p14:creationId xmlns:p14="http://schemas.microsoft.com/office/powerpoint/2010/main" val="1151766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hyperlink" Target="https://towardsdatascience.com/understanding-maximum-likelihood-estimation-fa495a03017a?gi=117028f17410" TargetMode="External"/><Relationship Id="rId3" Type="http://schemas.openxmlformats.org/officeDocument/2006/relationships/image" Target="../media/image48.png"/><Relationship Id="rId7" Type="http://schemas.openxmlformats.org/officeDocument/2006/relationships/hyperlink" Target="https://mmeredith.net/blog/2015/MLE_with_NelderMead.htm"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hyperlink" Target="https://towardsdatascience.com/maximum-likelihood-estimation-984af2dcfcac?gi=addc0a03b3a1" TargetMode="External"/><Relationship Id="rId5" Type="http://schemas.openxmlformats.org/officeDocument/2006/relationships/image" Target="../media/image50.gif"/><Relationship Id="rId4" Type="http://schemas.openxmlformats.org/officeDocument/2006/relationships/image" Target="../media/image49.gif"/></Relationships>
</file>

<file path=ppt/slides/_rels/slide3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s://youtu.be/OTO1DygELpY"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projects.iq.harvard.edu/stat110/home" TargetMode="External"/><Relationship Id="rId2" Type="http://schemas.openxmlformats.org/officeDocument/2006/relationships/hyperlink" Target="https://ocw.mit.edu/courses/6-041sc-probabilistic-systems-analysis-and-applied-probability-fall-2013/pages/syllabus/" TargetMode="External"/><Relationship Id="rId1" Type="http://schemas.openxmlformats.org/officeDocument/2006/relationships/slideLayout" Target="../slideLayouts/slideLayout2.xml"/><Relationship Id="rId4" Type="http://schemas.openxmlformats.org/officeDocument/2006/relationships/hyperlink" Target="https://www.youtube.com/c/3blue1brow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C9D4-4FFD-263C-BB2F-E4D992402E33}"/>
              </a:ext>
            </a:extLst>
          </p:cNvPr>
          <p:cNvSpPr>
            <a:spLocks noGrp="1"/>
          </p:cNvSpPr>
          <p:nvPr>
            <p:ph type="ctrTitle"/>
          </p:nvPr>
        </p:nvSpPr>
        <p:spPr/>
        <p:txBody>
          <a:bodyPr/>
          <a:lstStyle/>
          <a:p>
            <a:r>
              <a:rPr lang="en-US" dirty="0"/>
              <a:t>Probability Theory with Applications for Statistics</a:t>
            </a:r>
          </a:p>
        </p:txBody>
      </p:sp>
      <p:sp>
        <p:nvSpPr>
          <p:cNvPr id="3" name="Subtitle 2">
            <a:extLst>
              <a:ext uri="{FF2B5EF4-FFF2-40B4-BE49-F238E27FC236}">
                <a16:creationId xmlns:a16="http://schemas.microsoft.com/office/drawing/2014/main" id="{427AC077-E572-5C2A-A347-D4DDBA6287C5}"/>
              </a:ext>
            </a:extLst>
          </p:cNvPr>
          <p:cNvSpPr>
            <a:spLocks noGrp="1"/>
          </p:cNvSpPr>
          <p:nvPr>
            <p:ph type="subTitle" idx="1"/>
          </p:nvPr>
        </p:nvSpPr>
        <p:spPr>
          <a:xfrm>
            <a:off x="1524000" y="4168588"/>
            <a:ext cx="9144000" cy="1089212"/>
          </a:xfrm>
        </p:spPr>
        <p:txBody>
          <a:bodyPr>
            <a:normAutofit/>
          </a:bodyPr>
          <a:lstStyle/>
          <a:p>
            <a:r>
              <a:rPr lang="en-US" sz="4000" dirty="0" err="1"/>
              <a:t>RezBaz</a:t>
            </a:r>
            <a:r>
              <a:rPr lang="en-US" sz="4000" dirty="0"/>
              <a:t> Arizona 2023</a:t>
            </a:r>
          </a:p>
        </p:txBody>
      </p:sp>
    </p:spTree>
    <p:extLst>
      <p:ext uri="{BB962C8B-B14F-4D97-AF65-F5344CB8AC3E}">
        <p14:creationId xmlns:p14="http://schemas.microsoft.com/office/powerpoint/2010/main" val="180782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F1A3-8A9A-E4A9-07BD-BF50DF666640}"/>
              </a:ext>
            </a:extLst>
          </p:cNvPr>
          <p:cNvSpPr>
            <a:spLocks noGrp="1"/>
          </p:cNvSpPr>
          <p:nvPr>
            <p:ph type="title"/>
          </p:nvPr>
        </p:nvSpPr>
        <p:spPr/>
        <p:txBody>
          <a:bodyPr/>
          <a:lstStyle/>
          <a:p>
            <a:r>
              <a:rPr lang="en-US" dirty="0"/>
              <a:t>Linearity of expectation values</a:t>
            </a:r>
          </a:p>
        </p:txBody>
      </p:sp>
      <p:sp>
        <p:nvSpPr>
          <p:cNvPr id="3" name="Content Placeholder 2">
            <a:extLst>
              <a:ext uri="{FF2B5EF4-FFF2-40B4-BE49-F238E27FC236}">
                <a16:creationId xmlns:a16="http://schemas.microsoft.com/office/drawing/2014/main" id="{5EAB7D2B-9CAF-257D-8C37-D39970F5BFBA}"/>
              </a:ext>
            </a:extLst>
          </p:cNvPr>
          <p:cNvSpPr>
            <a:spLocks noGrp="1"/>
          </p:cNvSpPr>
          <p:nvPr>
            <p:ph idx="1"/>
          </p:nvPr>
        </p:nvSpPr>
        <p:spPr>
          <a:xfrm>
            <a:off x="838200" y="1554480"/>
            <a:ext cx="10515600" cy="5126019"/>
          </a:xfrm>
        </p:spPr>
        <p:txBody>
          <a:bodyPr>
            <a:normAutofit/>
          </a:bodyPr>
          <a:lstStyle/>
          <a:p>
            <a:r>
              <a:rPr lang="en-US" dirty="0"/>
              <a:t>Two conditions of linearity</a:t>
            </a:r>
          </a:p>
          <a:p>
            <a:pPr lvl="1"/>
            <a:r>
              <a:rPr lang="en-US" dirty="0"/>
              <a:t>Homogeneity: Ability to stretch things.</a:t>
            </a:r>
          </a:p>
          <a:p>
            <a:pPr lvl="1"/>
            <a:r>
              <a:rPr lang="en-US" dirty="0"/>
              <a:t>Additivity: Ability to join things.</a:t>
            </a:r>
          </a:p>
          <a:p>
            <a:pPr lvl="1"/>
            <a:endParaRPr lang="en-US" dirty="0"/>
          </a:p>
          <a:p>
            <a:r>
              <a:rPr lang="en-US" dirty="0"/>
              <a:t>Imagine two separate dice games</a:t>
            </a:r>
          </a:p>
          <a:p>
            <a:pPr lvl="1"/>
            <a:r>
              <a:rPr lang="en-US" dirty="0"/>
              <a:t>Roll twice. Win max value of two rolls.</a:t>
            </a:r>
          </a:p>
          <a:p>
            <a:pPr lvl="1"/>
            <a:r>
              <a:rPr lang="en-US" dirty="0"/>
              <a:t>Roll twice. Win product of two rolls.</a:t>
            </a:r>
          </a:p>
          <a:p>
            <a:r>
              <a:rPr lang="en-US" dirty="0"/>
              <a:t>Due to linearity, value of these two games are equivalent to one game– roll twice and win (max value + product) of two rolls.</a:t>
            </a:r>
          </a:p>
          <a:p>
            <a:pPr marL="0" indent="0">
              <a:buNone/>
            </a:pPr>
            <a:r>
              <a:rPr lang="en-US" dirty="0"/>
              <a:t>E[X + Y] = E[X] + E[Y], where X and Y are two random variables.</a:t>
            </a:r>
          </a:p>
          <a:p>
            <a:pPr marL="0" indent="0">
              <a:buNone/>
            </a:pPr>
            <a:r>
              <a:rPr lang="en-US" dirty="0"/>
              <a:t>E[c*X] = c*E[X], where c is any constant.</a:t>
            </a:r>
          </a:p>
        </p:txBody>
      </p:sp>
    </p:spTree>
    <p:extLst>
      <p:ext uri="{BB962C8B-B14F-4D97-AF65-F5344CB8AC3E}">
        <p14:creationId xmlns:p14="http://schemas.microsoft.com/office/powerpoint/2010/main" val="70898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E8E2-0BC2-00CA-6F08-B08FBFB40CAB}"/>
              </a:ext>
            </a:extLst>
          </p:cNvPr>
          <p:cNvSpPr>
            <a:spLocks noGrp="1"/>
          </p:cNvSpPr>
          <p:nvPr>
            <p:ph type="title"/>
          </p:nvPr>
        </p:nvSpPr>
        <p:spPr/>
        <p:txBody>
          <a:bodyPr/>
          <a:lstStyle/>
          <a:p>
            <a:r>
              <a:rPr lang="en-US"/>
              <a:t>Graphing coin and die outcomes</a:t>
            </a:r>
            <a:endParaRPr lang="en-US" dirty="0"/>
          </a:p>
        </p:txBody>
      </p:sp>
      <p:sp>
        <p:nvSpPr>
          <p:cNvPr id="3" name="Content Placeholder 2">
            <a:extLst>
              <a:ext uri="{FF2B5EF4-FFF2-40B4-BE49-F238E27FC236}">
                <a16:creationId xmlns:a16="http://schemas.microsoft.com/office/drawing/2014/main" id="{DB2104F4-4D22-57A7-D528-723423156729}"/>
              </a:ext>
            </a:extLst>
          </p:cNvPr>
          <p:cNvSpPr>
            <a:spLocks noGrp="1"/>
          </p:cNvSpPr>
          <p:nvPr>
            <p:ph idx="1"/>
          </p:nvPr>
        </p:nvSpPr>
        <p:spPr>
          <a:xfrm>
            <a:off x="838200" y="1825625"/>
            <a:ext cx="10515600" cy="1003636"/>
          </a:xfrm>
        </p:spPr>
        <p:txBody>
          <a:bodyPr/>
          <a:lstStyle/>
          <a:p>
            <a:r>
              <a:rPr lang="en-US" dirty="0"/>
              <a:t>A probability distribution: distribution of probabilities* associated with a random variable.</a:t>
            </a:r>
          </a:p>
        </p:txBody>
      </p:sp>
      <p:pic>
        <p:nvPicPr>
          <p:cNvPr id="11" name="Picture 10" descr="Chart, histogram&#10;&#10;Description automatically generated">
            <a:extLst>
              <a:ext uri="{FF2B5EF4-FFF2-40B4-BE49-F238E27FC236}">
                <a16:creationId xmlns:a16="http://schemas.microsoft.com/office/drawing/2014/main" id="{D3CEA400-549F-A2A6-F03F-546CB578F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35" y="2901449"/>
            <a:ext cx="4963218" cy="3591426"/>
          </a:xfrm>
          <a:prstGeom prst="rect">
            <a:avLst/>
          </a:prstGeom>
        </p:spPr>
      </p:pic>
      <p:pic>
        <p:nvPicPr>
          <p:cNvPr id="13" name="Picture 12" descr="Chart, bar chart&#10;&#10;Description automatically generated">
            <a:extLst>
              <a:ext uri="{FF2B5EF4-FFF2-40B4-BE49-F238E27FC236}">
                <a16:creationId xmlns:a16="http://schemas.microsoft.com/office/drawing/2014/main" id="{5C3C93DB-8370-7936-D71E-786CAD730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01449"/>
            <a:ext cx="4963218" cy="3591426"/>
          </a:xfrm>
          <a:prstGeom prst="rect">
            <a:avLst/>
          </a:prstGeom>
        </p:spPr>
      </p:pic>
      <p:sp>
        <p:nvSpPr>
          <p:cNvPr id="15" name="TextBox 14">
            <a:extLst>
              <a:ext uri="{FF2B5EF4-FFF2-40B4-BE49-F238E27FC236}">
                <a16:creationId xmlns:a16="http://schemas.microsoft.com/office/drawing/2014/main" id="{13A4DD97-988C-BA95-DB30-965CFCE62AA0}"/>
              </a:ext>
            </a:extLst>
          </p:cNvPr>
          <p:cNvSpPr txBox="1"/>
          <p:nvPr/>
        </p:nvSpPr>
        <p:spPr>
          <a:xfrm>
            <a:off x="1132782" y="6492875"/>
            <a:ext cx="5703704" cy="276999"/>
          </a:xfrm>
          <a:prstGeom prst="rect">
            <a:avLst/>
          </a:prstGeom>
          <a:noFill/>
        </p:spPr>
        <p:txBody>
          <a:bodyPr wrap="square">
            <a:spAutoFit/>
          </a:bodyPr>
          <a:lstStyle/>
          <a:p>
            <a:r>
              <a:rPr lang="en-US" sz="1200" dirty="0"/>
              <a:t>*for discrete distributions. In continuous distributions, we calculate probability densities. </a:t>
            </a:r>
          </a:p>
        </p:txBody>
      </p:sp>
    </p:spTree>
    <p:extLst>
      <p:ext uri="{BB962C8B-B14F-4D97-AF65-F5344CB8AC3E}">
        <p14:creationId xmlns:p14="http://schemas.microsoft.com/office/powerpoint/2010/main" val="1225507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E8E2-0BC2-00CA-6F08-B08FBFB40CAB}"/>
              </a:ext>
            </a:extLst>
          </p:cNvPr>
          <p:cNvSpPr>
            <a:spLocks noGrp="1"/>
          </p:cNvSpPr>
          <p:nvPr>
            <p:ph type="title"/>
          </p:nvPr>
        </p:nvSpPr>
        <p:spPr/>
        <p:txBody>
          <a:bodyPr/>
          <a:lstStyle/>
          <a:p>
            <a:r>
              <a:rPr lang="en-US"/>
              <a:t>Graphing coin and die outcomes</a:t>
            </a:r>
            <a:endParaRPr lang="en-US" dirty="0"/>
          </a:p>
        </p:txBody>
      </p:sp>
      <p:sp>
        <p:nvSpPr>
          <p:cNvPr id="3" name="Content Placeholder 2">
            <a:extLst>
              <a:ext uri="{FF2B5EF4-FFF2-40B4-BE49-F238E27FC236}">
                <a16:creationId xmlns:a16="http://schemas.microsoft.com/office/drawing/2014/main" id="{DB2104F4-4D22-57A7-D528-723423156729}"/>
              </a:ext>
            </a:extLst>
          </p:cNvPr>
          <p:cNvSpPr>
            <a:spLocks noGrp="1"/>
          </p:cNvSpPr>
          <p:nvPr>
            <p:ph idx="1"/>
          </p:nvPr>
        </p:nvSpPr>
        <p:spPr>
          <a:xfrm>
            <a:off x="838200" y="1825625"/>
            <a:ext cx="10515600" cy="1003636"/>
          </a:xfrm>
        </p:spPr>
        <p:txBody>
          <a:bodyPr/>
          <a:lstStyle/>
          <a:p>
            <a:r>
              <a:rPr lang="en-US" dirty="0"/>
              <a:t>A probability distribution: distribution of probabilities* associated with a random variable.</a:t>
            </a:r>
          </a:p>
        </p:txBody>
      </p:sp>
      <p:pic>
        <p:nvPicPr>
          <p:cNvPr id="11" name="Picture 10" descr="Chart, histogram&#10;&#10;Description automatically generated">
            <a:extLst>
              <a:ext uri="{FF2B5EF4-FFF2-40B4-BE49-F238E27FC236}">
                <a16:creationId xmlns:a16="http://schemas.microsoft.com/office/drawing/2014/main" id="{D3CEA400-549F-A2A6-F03F-546CB578F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35" y="2901449"/>
            <a:ext cx="4963218" cy="3591426"/>
          </a:xfrm>
          <a:prstGeom prst="rect">
            <a:avLst/>
          </a:prstGeom>
        </p:spPr>
      </p:pic>
      <p:sp>
        <p:nvSpPr>
          <p:cNvPr id="15" name="TextBox 14">
            <a:extLst>
              <a:ext uri="{FF2B5EF4-FFF2-40B4-BE49-F238E27FC236}">
                <a16:creationId xmlns:a16="http://schemas.microsoft.com/office/drawing/2014/main" id="{13A4DD97-988C-BA95-DB30-965CFCE62AA0}"/>
              </a:ext>
            </a:extLst>
          </p:cNvPr>
          <p:cNvSpPr txBox="1"/>
          <p:nvPr/>
        </p:nvSpPr>
        <p:spPr>
          <a:xfrm>
            <a:off x="1132782" y="6492875"/>
            <a:ext cx="5703704" cy="276999"/>
          </a:xfrm>
          <a:prstGeom prst="rect">
            <a:avLst/>
          </a:prstGeom>
          <a:noFill/>
        </p:spPr>
        <p:txBody>
          <a:bodyPr wrap="square">
            <a:spAutoFit/>
          </a:bodyPr>
          <a:lstStyle/>
          <a:p>
            <a:r>
              <a:rPr lang="en-US" sz="1200" dirty="0"/>
              <a:t>*for discrete distributions. In continuous distributions, we calculate probability densities. </a:t>
            </a:r>
          </a:p>
        </p:txBody>
      </p:sp>
      <p:pic>
        <p:nvPicPr>
          <p:cNvPr id="4" name="Picture 3">
            <a:extLst>
              <a:ext uri="{FF2B5EF4-FFF2-40B4-BE49-F238E27FC236}">
                <a16:creationId xmlns:a16="http://schemas.microsoft.com/office/drawing/2014/main" id="{90483788-7EBD-B33B-1EDC-2B5512AAFFC5}"/>
              </a:ext>
            </a:extLst>
          </p:cNvPr>
          <p:cNvPicPr>
            <a:picLocks noChangeAspect="1"/>
          </p:cNvPicPr>
          <p:nvPr/>
        </p:nvPicPr>
        <p:blipFill>
          <a:blip r:embed="rId3"/>
          <a:stretch>
            <a:fillRect/>
          </a:stretch>
        </p:blipFill>
        <p:spPr>
          <a:xfrm>
            <a:off x="6713307" y="2596343"/>
            <a:ext cx="4018614" cy="3824344"/>
          </a:xfrm>
          <a:prstGeom prst="rect">
            <a:avLst/>
          </a:prstGeom>
        </p:spPr>
      </p:pic>
    </p:spTree>
    <p:extLst>
      <p:ext uri="{BB962C8B-B14F-4D97-AF65-F5344CB8AC3E}">
        <p14:creationId xmlns:p14="http://schemas.microsoft.com/office/powerpoint/2010/main" val="1608395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3409-7AAF-326F-1465-51AF0C7E7016}"/>
              </a:ext>
            </a:extLst>
          </p:cNvPr>
          <p:cNvSpPr>
            <a:spLocks noGrp="1"/>
          </p:cNvSpPr>
          <p:nvPr>
            <p:ph type="title"/>
          </p:nvPr>
        </p:nvSpPr>
        <p:spPr/>
        <p:txBody>
          <a:bodyPr/>
          <a:lstStyle/>
          <a:p>
            <a:r>
              <a:rPr lang="en-US" dirty="0"/>
              <a:t>The normal distribution and its parameters</a:t>
            </a:r>
          </a:p>
        </p:txBody>
      </p:sp>
      <p:sp>
        <p:nvSpPr>
          <p:cNvPr id="3" name="Content Placeholder 2">
            <a:extLst>
              <a:ext uri="{FF2B5EF4-FFF2-40B4-BE49-F238E27FC236}">
                <a16:creationId xmlns:a16="http://schemas.microsoft.com/office/drawing/2014/main" id="{6E88C776-BC07-123A-02AC-3C70524F0A8F}"/>
              </a:ext>
            </a:extLst>
          </p:cNvPr>
          <p:cNvSpPr>
            <a:spLocks noGrp="1"/>
          </p:cNvSpPr>
          <p:nvPr>
            <p:ph idx="1"/>
          </p:nvPr>
        </p:nvSpPr>
        <p:spPr>
          <a:xfrm>
            <a:off x="838200" y="1825625"/>
            <a:ext cx="10515600" cy="906817"/>
          </a:xfrm>
        </p:spPr>
        <p:txBody>
          <a:bodyPr/>
          <a:lstStyle/>
          <a:p>
            <a:r>
              <a:rPr lang="en-US" dirty="0"/>
              <a:t>Graph the equation below that describes the most famous and useful probability distribution.</a:t>
            </a:r>
          </a:p>
        </p:txBody>
      </p:sp>
      <p:pic>
        <p:nvPicPr>
          <p:cNvPr id="2050" name="Picture 2" descr="Normal Distribution: What It Is, Properties, Uses, and Formula">
            <a:extLst>
              <a:ext uri="{FF2B5EF4-FFF2-40B4-BE49-F238E27FC236}">
                <a16:creationId xmlns:a16="http://schemas.microsoft.com/office/drawing/2014/main" id="{0029C282-D56D-65C5-F62C-3B17084F7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550" y="2867379"/>
            <a:ext cx="4382900" cy="1312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EFCA227-358E-C693-A4D4-D7349617527B}"/>
              </a:ext>
            </a:extLst>
          </p:cNvPr>
          <p:cNvSpPr txBox="1">
            <a:spLocks/>
          </p:cNvSpPr>
          <p:nvPr/>
        </p:nvSpPr>
        <p:spPr>
          <a:xfrm>
            <a:off x="838199" y="4687607"/>
            <a:ext cx="10925287" cy="1949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normal distribution has two parameters:</a:t>
            </a:r>
          </a:p>
          <a:p>
            <a:pPr lvl="1"/>
            <a:r>
              <a:rPr lang="en-US" dirty="0"/>
              <a:t>The mean, </a:t>
            </a:r>
            <a:r>
              <a:rPr lang="el-GR" dirty="0"/>
              <a:t>μ</a:t>
            </a:r>
            <a:r>
              <a:rPr lang="en-US" dirty="0"/>
              <a:t> depicts the center.</a:t>
            </a:r>
          </a:p>
          <a:p>
            <a:pPr lvl="1"/>
            <a:r>
              <a:rPr lang="en-US" dirty="0"/>
              <a:t>The standard deviation, </a:t>
            </a:r>
            <a:r>
              <a:rPr lang="el-GR" dirty="0"/>
              <a:t>σ</a:t>
            </a:r>
            <a:r>
              <a:rPr lang="en-US" dirty="0"/>
              <a:t> depicts the spread.</a:t>
            </a:r>
          </a:p>
          <a:p>
            <a:r>
              <a:rPr lang="en-US" dirty="0"/>
              <a:t>Parameters make distributions flexible and help us fit them to our data.</a:t>
            </a:r>
          </a:p>
        </p:txBody>
      </p:sp>
      <p:sp>
        <p:nvSpPr>
          <p:cNvPr id="5" name="Content Placeholder 2">
            <a:extLst>
              <a:ext uri="{FF2B5EF4-FFF2-40B4-BE49-F238E27FC236}">
                <a16:creationId xmlns:a16="http://schemas.microsoft.com/office/drawing/2014/main" id="{2B763D21-A639-43BB-BE99-F4C02AB66401}"/>
              </a:ext>
            </a:extLst>
          </p:cNvPr>
          <p:cNvSpPr txBox="1">
            <a:spLocks/>
          </p:cNvSpPr>
          <p:nvPr/>
        </p:nvSpPr>
        <p:spPr>
          <a:xfrm>
            <a:off x="838200" y="4687607"/>
            <a:ext cx="10925287" cy="1949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normal distribution has two parameters:</a:t>
            </a:r>
          </a:p>
          <a:p>
            <a:pPr lvl="1"/>
            <a:r>
              <a:rPr lang="en-US" dirty="0"/>
              <a:t>The mean, </a:t>
            </a:r>
            <a:r>
              <a:rPr lang="el-GR" dirty="0"/>
              <a:t>μ</a:t>
            </a:r>
            <a:r>
              <a:rPr lang="en-US" dirty="0"/>
              <a:t> depicts the center.</a:t>
            </a:r>
          </a:p>
          <a:p>
            <a:pPr lvl="1"/>
            <a:r>
              <a:rPr lang="en-US" dirty="0"/>
              <a:t>The standard deviation, </a:t>
            </a:r>
            <a:r>
              <a:rPr lang="el-GR" dirty="0"/>
              <a:t>σ</a:t>
            </a:r>
            <a:r>
              <a:rPr lang="en-US" dirty="0"/>
              <a:t> depicts the spread.</a:t>
            </a:r>
          </a:p>
          <a:p>
            <a:r>
              <a:rPr lang="en-US" dirty="0"/>
              <a:t>Parameters make distributions flexible and help us fit them to our data.</a:t>
            </a:r>
          </a:p>
        </p:txBody>
      </p:sp>
    </p:spTree>
    <p:extLst>
      <p:ext uri="{BB962C8B-B14F-4D97-AF65-F5344CB8AC3E}">
        <p14:creationId xmlns:p14="http://schemas.microsoft.com/office/powerpoint/2010/main" val="3152876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BCA3-9B51-69A2-142F-F0746FA6A65C}"/>
              </a:ext>
            </a:extLst>
          </p:cNvPr>
          <p:cNvSpPr>
            <a:spLocks noGrp="1"/>
          </p:cNvSpPr>
          <p:nvPr>
            <p:ph type="title"/>
          </p:nvPr>
        </p:nvSpPr>
        <p:spPr/>
        <p:txBody>
          <a:bodyPr/>
          <a:lstStyle/>
          <a:p>
            <a:r>
              <a:rPr lang="en-US" dirty="0"/>
              <a:t>Probability distributions</a:t>
            </a:r>
          </a:p>
        </p:txBody>
      </p:sp>
      <p:sp>
        <p:nvSpPr>
          <p:cNvPr id="3" name="Content Placeholder 2">
            <a:extLst>
              <a:ext uri="{FF2B5EF4-FFF2-40B4-BE49-F238E27FC236}">
                <a16:creationId xmlns:a16="http://schemas.microsoft.com/office/drawing/2014/main" id="{7A638EBC-5F56-2508-9759-61BEA6FFB461}"/>
              </a:ext>
            </a:extLst>
          </p:cNvPr>
          <p:cNvSpPr>
            <a:spLocks noGrp="1"/>
          </p:cNvSpPr>
          <p:nvPr>
            <p:ph idx="1"/>
          </p:nvPr>
        </p:nvSpPr>
        <p:spPr>
          <a:xfrm>
            <a:off x="838200" y="1588956"/>
            <a:ext cx="10515600" cy="965985"/>
          </a:xfrm>
        </p:spPr>
        <p:txBody>
          <a:bodyPr/>
          <a:lstStyle/>
          <a:p>
            <a:r>
              <a:rPr lang="en-US" dirty="0"/>
              <a:t>A probability distribution: distribution of probabilities (or probability densities) associated with a random variable.</a:t>
            </a:r>
          </a:p>
          <a:p>
            <a:endParaRPr lang="en-US" dirty="0"/>
          </a:p>
          <a:p>
            <a:endParaRPr lang="en-US" dirty="0"/>
          </a:p>
        </p:txBody>
      </p:sp>
      <p:pic>
        <p:nvPicPr>
          <p:cNvPr id="4" name="Picture 3" descr="Chart, bar chart&#10;&#10;Description automatically generated">
            <a:extLst>
              <a:ext uri="{FF2B5EF4-FFF2-40B4-BE49-F238E27FC236}">
                <a16:creationId xmlns:a16="http://schemas.microsoft.com/office/drawing/2014/main" id="{6427AF81-DE2B-0DD3-9B19-E0D8A566F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132" y="2626794"/>
            <a:ext cx="4030889" cy="2916785"/>
          </a:xfrm>
          <a:prstGeom prst="rect">
            <a:avLst/>
          </a:prstGeom>
        </p:spPr>
      </p:pic>
      <p:sp>
        <p:nvSpPr>
          <p:cNvPr id="5" name="Content Placeholder 2">
            <a:extLst>
              <a:ext uri="{FF2B5EF4-FFF2-40B4-BE49-F238E27FC236}">
                <a16:creationId xmlns:a16="http://schemas.microsoft.com/office/drawing/2014/main" id="{9E28E4E1-20FF-CA1F-7243-4B19219A0EF1}"/>
              </a:ext>
            </a:extLst>
          </p:cNvPr>
          <p:cNvSpPr txBox="1">
            <a:spLocks/>
          </p:cNvSpPr>
          <p:nvPr/>
        </p:nvSpPr>
        <p:spPr>
          <a:xfrm>
            <a:off x="1269400" y="5575792"/>
            <a:ext cx="4636367" cy="965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For discrete random variable X, the distribution shows probability P(X=x) for all x given by the probability mass function, PMF.</a:t>
            </a:r>
          </a:p>
        </p:txBody>
      </p:sp>
      <p:pic>
        <p:nvPicPr>
          <p:cNvPr id="3074" name="Picture 2" descr="Probability Density Function Definition | DeepAI">
            <a:extLst>
              <a:ext uri="{FF2B5EF4-FFF2-40B4-BE49-F238E27FC236}">
                <a16:creationId xmlns:a16="http://schemas.microsoft.com/office/drawing/2014/main" id="{B4F7EED4-6B8F-E213-6481-2601C542B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981" y="2626794"/>
            <a:ext cx="3759434" cy="281957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FD93B9E-734A-7F21-DC11-EB60CEFE5DF8}"/>
              </a:ext>
            </a:extLst>
          </p:cNvPr>
          <p:cNvSpPr txBox="1">
            <a:spLocks/>
          </p:cNvSpPr>
          <p:nvPr/>
        </p:nvSpPr>
        <p:spPr>
          <a:xfrm>
            <a:off x="6456379" y="5575792"/>
            <a:ext cx="4636367" cy="1067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In the continuous case, for any value x, P(X=x) = 0. The probability across a defined range is measured using the probability density function, PDF. i.e., for a range a to b, P(a &lt; X &lt; b) can be calculated.</a:t>
            </a:r>
          </a:p>
        </p:txBody>
      </p:sp>
      <p:sp>
        <p:nvSpPr>
          <p:cNvPr id="8" name="TextBox 7">
            <a:extLst>
              <a:ext uri="{FF2B5EF4-FFF2-40B4-BE49-F238E27FC236}">
                <a16:creationId xmlns:a16="http://schemas.microsoft.com/office/drawing/2014/main" id="{BC7DCE9E-7E54-B0A6-378E-1D72410401AA}"/>
              </a:ext>
            </a:extLst>
          </p:cNvPr>
          <p:cNvSpPr txBox="1"/>
          <p:nvPr/>
        </p:nvSpPr>
        <p:spPr>
          <a:xfrm>
            <a:off x="7984416" y="6541777"/>
            <a:ext cx="4134074" cy="261610"/>
          </a:xfrm>
          <a:prstGeom prst="rect">
            <a:avLst/>
          </a:prstGeom>
          <a:noFill/>
        </p:spPr>
        <p:txBody>
          <a:bodyPr wrap="square">
            <a:spAutoFit/>
          </a:bodyPr>
          <a:lstStyle/>
          <a:p>
            <a:r>
              <a:rPr lang="en-US" sz="1100" dirty="0"/>
              <a:t>Image: http://work.thaslwanter.at/Stats/html/statsDistributions.html</a:t>
            </a:r>
          </a:p>
        </p:txBody>
      </p:sp>
    </p:spTree>
    <p:extLst>
      <p:ext uri="{BB962C8B-B14F-4D97-AF65-F5344CB8AC3E}">
        <p14:creationId xmlns:p14="http://schemas.microsoft.com/office/powerpoint/2010/main" val="723122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B6B5-B604-26AB-2955-8605B7579AB0}"/>
              </a:ext>
            </a:extLst>
          </p:cNvPr>
          <p:cNvSpPr>
            <a:spLocks noGrp="1"/>
          </p:cNvSpPr>
          <p:nvPr>
            <p:ph type="title"/>
          </p:nvPr>
        </p:nvSpPr>
        <p:spPr/>
        <p:txBody>
          <a:bodyPr/>
          <a:lstStyle/>
          <a:p>
            <a:r>
              <a:rPr lang="en-US" dirty="0"/>
              <a:t>Section 2</a:t>
            </a:r>
          </a:p>
        </p:txBody>
      </p:sp>
      <p:sp>
        <p:nvSpPr>
          <p:cNvPr id="3" name="Text Placeholder 2">
            <a:extLst>
              <a:ext uri="{FF2B5EF4-FFF2-40B4-BE49-F238E27FC236}">
                <a16:creationId xmlns:a16="http://schemas.microsoft.com/office/drawing/2014/main" id="{2518AFF4-3F6C-2DD6-FCD3-53054E924B61}"/>
              </a:ext>
            </a:extLst>
          </p:cNvPr>
          <p:cNvSpPr>
            <a:spLocks noGrp="1"/>
          </p:cNvSpPr>
          <p:nvPr>
            <p:ph type="body" idx="1"/>
          </p:nvPr>
        </p:nvSpPr>
        <p:spPr/>
        <p:txBody>
          <a:bodyPr/>
          <a:lstStyle/>
          <a:p>
            <a:r>
              <a:rPr lang="en-US" dirty="0"/>
              <a:t>Discrete and continuous distributions</a:t>
            </a:r>
          </a:p>
        </p:txBody>
      </p:sp>
    </p:spTree>
    <p:extLst>
      <p:ext uri="{BB962C8B-B14F-4D97-AF65-F5344CB8AC3E}">
        <p14:creationId xmlns:p14="http://schemas.microsoft.com/office/powerpoint/2010/main" val="212698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62C6-BFAB-7990-6F3B-5DC67B64174D}"/>
              </a:ext>
            </a:extLst>
          </p:cNvPr>
          <p:cNvSpPr>
            <a:spLocks noGrp="1"/>
          </p:cNvSpPr>
          <p:nvPr>
            <p:ph type="title"/>
          </p:nvPr>
        </p:nvSpPr>
        <p:spPr/>
        <p:txBody>
          <a:bodyPr/>
          <a:lstStyle/>
          <a:p>
            <a:r>
              <a:rPr lang="en-US" dirty="0"/>
              <a:t>Probability functions in R</a:t>
            </a:r>
          </a:p>
        </p:txBody>
      </p:sp>
      <p:sp>
        <p:nvSpPr>
          <p:cNvPr id="3" name="Content Placeholder 2">
            <a:extLst>
              <a:ext uri="{FF2B5EF4-FFF2-40B4-BE49-F238E27FC236}">
                <a16:creationId xmlns:a16="http://schemas.microsoft.com/office/drawing/2014/main" id="{3EFFC75F-C205-F8D0-AAB4-C7D103449017}"/>
              </a:ext>
            </a:extLst>
          </p:cNvPr>
          <p:cNvSpPr>
            <a:spLocks noGrp="1"/>
          </p:cNvSpPr>
          <p:nvPr>
            <p:ph idx="1"/>
          </p:nvPr>
        </p:nvSpPr>
        <p:spPr>
          <a:xfrm>
            <a:off x="838200" y="1836383"/>
            <a:ext cx="10515600" cy="4351338"/>
          </a:xfrm>
        </p:spPr>
        <p:txBody>
          <a:bodyPr/>
          <a:lstStyle/>
          <a:p>
            <a:r>
              <a:rPr lang="en-US" dirty="0"/>
              <a:t>4 useful R functions for probability distributions</a:t>
            </a:r>
          </a:p>
          <a:p>
            <a:pPr lvl="1"/>
            <a:r>
              <a:rPr lang="en-US" dirty="0" err="1"/>
              <a:t>d</a:t>
            </a:r>
            <a:r>
              <a:rPr lang="en-US" dirty="0" err="1">
                <a:solidFill>
                  <a:schemeClr val="tx1">
                    <a:lumMod val="65000"/>
                    <a:lumOff val="35000"/>
                  </a:schemeClr>
                </a:solidFill>
              </a:rPr>
              <a:t>func</a:t>
            </a:r>
            <a:r>
              <a:rPr lang="en-US" dirty="0"/>
              <a:t>: probability (or probability density) calculated by PDF or PMF.</a:t>
            </a:r>
          </a:p>
          <a:p>
            <a:pPr lvl="1"/>
            <a:r>
              <a:rPr lang="en-US" dirty="0" err="1"/>
              <a:t>p</a:t>
            </a:r>
            <a:r>
              <a:rPr lang="en-US" dirty="0" err="1">
                <a:solidFill>
                  <a:schemeClr val="tx1">
                    <a:lumMod val="65000"/>
                    <a:lumOff val="35000"/>
                  </a:schemeClr>
                </a:solidFill>
              </a:rPr>
              <a:t>func</a:t>
            </a:r>
            <a:r>
              <a:rPr lang="en-US" dirty="0"/>
              <a:t>: probability up to a given value, calculated by CDF.</a:t>
            </a:r>
          </a:p>
          <a:p>
            <a:pPr lvl="1"/>
            <a:r>
              <a:rPr lang="en-US" dirty="0" err="1"/>
              <a:t>q</a:t>
            </a:r>
            <a:r>
              <a:rPr lang="en-US" dirty="0" err="1">
                <a:solidFill>
                  <a:schemeClr val="tx1">
                    <a:lumMod val="65000"/>
                    <a:lumOff val="35000"/>
                  </a:schemeClr>
                </a:solidFill>
              </a:rPr>
              <a:t>func</a:t>
            </a:r>
            <a:r>
              <a:rPr lang="en-US" dirty="0"/>
              <a:t>: to select random variables by quantiles.</a:t>
            </a:r>
          </a:p>
          <a:p>
            <a:pPr lvl="1"/>
            <a:r>
              <a:rPr lang="en-US" dirty="0" err="1"/>
              <a:t>r</a:t>
            </a:r>
            <a:r>
              <a:rPr lang="en-US" dirty="0" err="1">
                <a:solidFill>
                  <a:schemeClr val="tx1">
                    <a:lumMod val="65000"/>
                    <a:lumOff val="35000"/>
                  </a:schemeClr>
                </a:solidFill>
              </a:rPr>
              <a:t>func</a:t>
            </a:r>
            <a:r>
              <a:rPr lang="en-US" dirty="0"/>
              <a:t>: for simulating random draws from a distribution.</a:t>
            </a:r>
          </a:p>
          <a:p>
            <a:pPr lvl="1"/>
            <a:endParaRPr lang="en-US" dirty="0"/>
          </a:p>
          <a:p>
            <a:r>
              <a:rPr lang="en-US" dirty="0"/>
              <a:t>Exercise: draw a series of normal distributions with the R functions.</a:t>
            </a:r>
          </a:p>
        </p:txBody>
      </p:sp>
    </p:spTree>
    <p:extLst>
      <p:ext uri="{BB962C8B-B14F-4D97-AF65-F5344CB8AC3E}">
        <p14:creationId xmlns:p14="http://schemas.microsoft.com/office/powerpoint/2010/main" val="99398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C40-6EF5-E17F-6915-DEA49EFF6B8D}"/>
              </a:ext>
            </a:extLst>
          </p:cNvPr>
          <p:cNvSpPr>
            <a:spLocks noGrp="1"/>
          </p:cNvSpPr>
          <p:nvPr>
            <p:ph type="title"/>
          </p:nvPr>
        </p:nvSpPr>
        <p:spPr/>
        <p:txBody>
          <a:bodyPr/>
          <a:lstStyle/>
          <a:p>
            <a:r>
              <a:rPr lang="en-US" dirty="0"/>
              <a:t>The 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24E071-F17E-CAE0-32B1-1965412A24D3}"/>
                  </a:ext>
                </a:extLst>
              </p:cNvPr>
              <p:cNvSpPr>
                <a:spLocks noGrp="1"/>
              </p:cNvSpPr>
              <p:nvPr>
                <p:ph idx="1"/>
              </p:nvPr>
            </p:nvSpPr>
            <p:spPr>
              <a:xfrm>
                <a:off x="838200" y="1538344"/>
                <a:ext cx="10515600" cy="5136775"/>
              </a:xfrm>
            </p:spPr>
            <p:txBody>
              <a:bodyPr>
                <a:normAutofit/>
              </a:bodyPr>
              <a:lstStyle/>
              <a:p>
                <a:r>
                  <a:rPr lang="en-US" dirty="0"/>
                  <a:t>The Bernoulli distribution describes a random variable X that can take on the value 1 with probability p (and 0 with probability 1-p).</a:t>
                </a:r>
              </a:p>
              <a:p>
                <a:r>
                  <a:rPr lang="en-US" dirty="0"/>
                  <a:t>Describes a random variable X as the total number of 1s after n independent Bernoulli trials with probability p. </a:t>
                </a:r>
              </a:p>
              <a:p>
                <a:pPr marL="0" indent="0" algn="ctr">
                  <a:buNone/>
                </a:pPr>
                <a:r>
                  <a:rPr lang="en-US" dirty="0"/>
                  <a:t>PMF,  </a:t>
                </a:r>
                <a14:m>
                  <m:oMath xmlns:m="http://schemas.openxmlformats.org/officeDocument/2006/math">
                    <m:r>
                      <m:rPr>
                        <m:sty m:val="p"/>
                      </m:rPr>
                      <a:rPr lang="en-US" b="0" i="0" smtClean="0">
                        <a:solidFill>
                          <a:schemeClr val="tx1"/>
                        </a:solidFill>
                        <a:latin typeface="Cambria Math" panose="02040503050406030204" pitchFamily="18" charset="0"/>
                      </a:rPr>
                      <m:t>P</m:t>
                    </m:r>
                    <m:d>
                      <m:dPr>
                        <m:ctrlPr>
                          <a:rPr lang="en-US" b="0" i="1" smtClean="0">
                            <a:solidFill>
                              <a:schemeClr val="tx1"/>
                            </a:solidFill>
                            <a:latin typeface="Cambria Math" panose="02040503050406030204" pitchFamily="18" charset="0"/>
                          </a:rPr>
                        </m:ctrlPr>
                      </m:dPr>
                      <m:e>
                        <m:r>
                          <m:rPr>
                            <m:sty m:val="p"/>
                          </m:rPr>
                          <a:rPr lang="en-US" b="0" i="0" smtClean="0">
                            <a:solidFill>
                              <a:schemeClr val="tx1"/>
                            </a:solidFill>
                            <a:latin typeface="Cambria Math" panose="02040503050406030204" pitchFamily="18" charset="0"/>
                          </a:rPr>
                          <m:t>X</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Pre>
                      <m:sPrePr>
                        <m:ctrlPr>
                          <a:rPr lang="en-US" b="0" i="1" smtClean="0">
                            <a:solidFill>
                              <a:schemeClr val="tx1"/>
                            </a:solidFill>
                            <a:latin typeface="Cambria Math" panose="02040503050406030204" pitchFamily="18" charset="0"/>
                          </a:rPr>
                        </m:ctrlPr>
                      </m:sPrePr>
                      <m:sub>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𝑛</m:t>
                        </m:r>
                      </m:sup>
                      <m:e>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𝑝</m:t>
                            </m:r>
                          </m:e>
                          <m:sup>
                            <m:r>
                              <a:rPr lang="en-US" b="0" i="1" smtClean="0">
                                <a:solidFill>
                                  <a:schemeClr val="tx1"/>
                                </a:solidFill>
                                <a:latin typeface="Cambria Math" panose="02040503050406030204" pitchFamily="18" charset="0"/>
                              </a:rPr>
                              <m:t>𝑥</m:t>
                            </m:r>
                          </m:sup>
                        </m:sSup>
                        <m:r>
                          <a:rPr lang="en-US" b="0" i="1" smtClean="0">
                            <a:solidFill>
                              <a:schemeClr val="tx1"/>
                            </a:solidFill>
                            <a:latin typeface="Cambria Math" panose="02040503050406030204" pitchFamily="18" charset="0"/>
                          </a:rPr>
                          <m:t> ∗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up>
                        </m:sSup>
                      </m:e>
                    </m:sPre>
                  </m:oMath>
                </a14:m>
                <a:endParaRPr lang="en-US" dirty="0"/>
              </a:p>
              <a:p>
                <a:r>
                  <a:rPr lang="en-US" dirty="0"/>
                  <a:t>Binomial expectation, </a:t>
                </a:r>
                <a14:m>
                  <m:oMath xmlns:m="http://schemas.openxmlformats.org/officeDocument/2006/math">
                    <m:r>
                      <a:rPr lang="en-US" i="1" smtClean="0">
                        <a:latin typeface="Cambria Math" panose="02040503050406030204" pitchFamily="18" charset="0"/>
                      </a:rPr>
                      <m:t>𝐸</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𝑛𝑝</m:t>
                    </m:r>
                  </m:oMath>
                </a14:m>
                <a:endParaRPr lang="en-US" dirty="0"/>
              </a:p>
              <a:p>
                <a:r>
                  <a:rPr lang="en-US" dirty="0"/>
                  <a:t>Variance,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l-GR" i="1">
                                <a:latin typeface="Cambria Math" panose="02040503050406030204" pitchFamily="18" charset="0"/>
                              </a:rPr>
                              <m:t>𝜇</m:t>
                            </m:r>
                          </m:e>
                        </m:d>
                        <m:r>
                          <a:rPr lang="en-US" b="0" i="1" baseline="30000" smtClean="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𝑛𝑝𝑞</m:t>
                    </m:r>
                  </m:oMath>
                </a14:m>
                <a:endParaRPr lang="en-US" dirty="0"/>
              </a:p>
              <a:p>
                <a:r>
                  <a:rPr lang="en-US" dirty="0"/>
                  <a:t>Example: What is the probability of getting 5 heads in 5 fair coin tosses?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P</m:t>
                      </m:r>
                      <m:d>
                        <m:dPr>
                          <m:ctrlPr>
                            <a:rPr lang="en-US" b="0" i="1" smtClean="0">
                              <a:solidFill>
                                <a:schemeClr val="tx1"/>
                              </a:solidFill>
                              <a:latin typeface="Cambria Math" panose="02040503050406030204" pitchFamily="18" charset="0"/>
                            </a:rPr>
                          </m:ctrlPr>
                        </m:dPr>
                        <m:e>
                          <m:r>
                            <m:rPr>
                              <m:sty m:val="p"/>
                            </m:rPr>
                            <a:rPr lang="en-US" b="0" i="0" smtClean="0">
                              <a:solidFill>
                                <a:schemeClr val="tx1"/>
                              </a:solidFill>
                              <a:latin typeface="Cambria Math" panose="02040503050406030204" pitchFamily="18" charset="0"/>
                            </a:rPr>
                            <m:t>X</m:t>
                          </m:r>
                          <m:r>
                            <a:rPr lang="en-US" b="0" i="1" smtClean="0">
                              <a:solidFill>
                                <a:schemeClr val="tx1"/>
                              </a:solidFill>
                              <a:latin typeface="Cambria Math" panose="02040503050406030204" pitchFamily="18" charset="0"/>
                            </a:rPr>
                            <m:t>=5</m:t>
                          </m:r>
                        </m:e>
                      </m:d>
                      <m:r>
                        <a:rPr lang="en-US" b="0" i="1" smtClean="0">
                          <a:solidFill>
                            <a:schemeClr val="tx1"/>
                          </a:solidFill>
                          <a:latin typeface="Cambria Math" panose="02040503050406030204" pitchFamily="18" charset="0"/>
                        </a:rPr>
                        <m:t>=(</m:t>
                      </m:r>
                      <m:sPre>
                        <m:sPrePr>
                          <m:ctrlPr>
                            <a:rPr lang="en-US" b="0" i="1" smtClean="0">
                              <a:solidFill>
                                <a:schemeClr val="tx1"/>
                              </a:solidFill>
                              <a:latin typeface="Cambria Math" panose="02040503050406030204" pitchFamily="18" charset="0"/>
                            </a:rPr>
                          </m:ctrlPr>
                        </m:sPrePr>
                        <m:sub>
                          <m:r>
                            <a:rPr lang="en-US" b="0" i="1" smtClean="0">
                              <a:solidFill>
                                <a:schemeClr val="tx1"/>
                              </a:solidFill>
                              <a:latin typeface="Cambria Math" panose="02040503050406030204" pitchFamily="18" charset="0"/>
                            </a:rPr>
                            <m:t>5</m:t>
                          </m:r>
                        </m:sub>
                        <m:sup>
                          <m:r>
                            <a:rPr lang="en-US" b="0" i="1" smtClean="0">
                              <a:solidFill>
                                <a:schemeClr val="tx1"/>
                              </a:solidFill>
                              <a:latin typeface="Cambria Math" panose="02040503050406030204" pitchFamily="18" charset="0"/>
                            </a:rPr>
                            <m:t>5</m:t>
                          </m:r>
                        </m:sup>
                        <m:e>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0.5</m:t>
                              </m:r>
                            </m:e>
                            <m:sup>
                              <m:r>
                                <a:rPr lang="en-US" b="0" i="1" smtClean="0">
                                  <a:solidFill>
                                    <a:schemeClr val="tx1"/>
                                  </a:solidFill>
                                  <a:latin typeface="Cambria Math" panose="02040503050406030204" pitchFamily="18" charset="0"/>
                                </a:rPr>
                                <m:t>5</m:t>
                              </m:r>
                            </m:sup>
                          </m:sSup>
                          <m:r>
                            <a:rPr lang="en-US" b="0" i="1" smtClean="0">
                              <a:solidFill>
                                <a:schemeClr val="tx1"/>
                              </a:solidFill>
                              <a:latin typeface="Cambria Math" panose="02040503050406030204" pitchFamily="18" charset="0"/>
                            </a:rPr>
                            <m:t> ∗ </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1−0.5</m:t>
                                  </m:r>
                                </m:e>
                              </m:d>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5 −5</m:t>
                                  </m:r>
                                </m:e>
                              </m:d>
                            </m:sup>
                          </m:sSup>
                          <m:r>
                            <a:rPr lang="en-US" b="0" i="1" smtClean="0">
                              <a:solidFill>
                                <a:schemeClr val="tx1"/>
                              </a:solidFill>
                              <a:latin typeface="Cambria Math" panose="02040503050406030204" pitchFamily="18" charset="0"/>
                            </a:rPr>
                            <m:t>=0.03125=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5</m:t>
                                  </m:r>
                                </m:sup>
                              </m:sSup>
                            </m:den>
                          </m:f>
                        </m:e>
                      </m:sPre>
                    </m:oMath>
                  </m:oMathPara>
                </a14:m>
                <a:endParaRPr lang="en-US" dirty="0"/>
              </a:p>
            </p:txBody>
          </p:sp>
        </mc:Choice>
        <mc:Fallback xmlns="">
          <p:sp>
            <p:nvSpPr>
              <p:cNvPr id="3" name="Content Placeholder 2">
                <a:extLst>
                  <a:ext uri="{FF2B5EF4-FFF2-40B4-BE49-F238E27FC236}">
                    <a16:creationId xmlns:a16="http://schemas.microsoft.com/office/drawing/2014/main" id="{4024E071-F17E-CAE0-32B1-1965412A24D3}"/>
                  </a:ext>
                </a:extLst>
              </p:cNvPr>
              <p:cNvSpPr>
                <a:spLocks noGrp="1" noRot="1" noChangeAspect="1" noMove="1" noResize="1" noEditPoints="1" noAdjustHandles="1" noChangeArrowheads="1" noChangeShapeType="1" noTextEdit="1"/>
              </p:cNvSpPr>
              <p:nvPr>
                <p:ph idx="1"/>
              </p:nvPr>
            </p:nvSpPr>
            <p:spPr>
              <a:xfrm>
                <a:off x="838200" y="1538344"/>
                <a:ext cx="10515600" cy="5136775"/>
              </a:xfrm>
              <a:blipFill>
                <a:blip r:embed="rId2"/>
                <a:stretch>
                  <a:fillRect l="-1043" t="-1898" r="-1159"/>
                </a:stretch>
              </a:blipFill>
            </p:spPr>
            <p:txBody>
              <a:bodyPr/>
              <a:lstStyle/>
              <a:p>
                <a:r>
                  <a:rPr lang="en-US">
                    <a:noFill/>
                  </a:rPr>
                  <a:t> </a:t>
                </a:r>
              </a:p>
            </p:txBody>
          </p:sp>
        </mc:Fallback>
      </mc:AlternateContent>
    </p:spTree>
    <p:extLst>
      <p:ext uri="{BB962C8B-B14F-4D97-AF65-F5344CB8AC3E}">
        <p14:creationId xmlns:p14="http://schemas.microsoft.com/office/powerpoint/2010/main" val="2122925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0553-5182-D9A1-0F84-423A9FC5BF48}"/>
              </a:ext>
            </a:extLst>
          </p:cNvPr>
          <p:cNvSpPr>
            <a:spLocks noGrp="1"/>
          </p:cNvSpPr>
          <p:nvPr>
            <p:ph type="title"/>
          </p:nvPr>
        </p:nvSpPr>
        <p:spPr/>
        <p:txBody>
          <a:bodyPr/>
          <a:lstStyle/>
          <a:p>
            <a:r>
              <a:rPr lang="en-US" dirty="0"/>
              <a:t>The Poisson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874689-4F43-C900-E972-E77E88385AE2}"/>
                  </a:ext>
                </a:extLst>
              </p:cNvPr>
              <p:cNvSpPr>
                <a:spLocks noGrp="1"/>
              </p:cNvSpPr>
              <p:nvPr>
                <p:ph idx="1"/>
              </p:nvPr>
            </p:nvSpPr>
            <p:spPr>
              <a:xfrm>
                <a:off x="838200" y="1425388"/>
                <a:ext cx="10515600" cy="5432612"/>
              </a:xfrm>
            </p:spPr>
            <p:txBody>
              <a:bodyPr>
                <a:normAutofit/>
              </a:bodyPr>
              <a:lstStyle/>
              <a:p>
                <a:r>
                  <a:rPr lang="en-US" dirty="0"/>
                  <a:t>A discrete distribution that models the rates of events in continuous time. E.g., number of Earthquakes in a year, number of visitors in a website.</a:t>
                </a:r>
              </a:p>
              <a:p>
                <a:r>
                  <a:rPr lang="en-US" dirty="0"/>
                  <a:t>First used to model the number of Prussian army officers that died from horse kicks.</a:t>
                </a:r>
              </a:p>
              <a:p>
                <a:pPr marL="0" indent="0" algn="ctr">
                  <a:buNone/>
                </a:pPr>
                <a:r>
                  <a:rPr lang="en-US" dirty="0"/>
                  <a:t>PMF: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m:rPr>
                                <m:nor/>
                              </m:rPr>
                              <a:rPr lang="el-GR"/>
                              <m:t>λ</m:t>
                            </m:r>
                          </m:e>
                          <m:sup>
                            <m:r>
                              <a:rPr lang="en-US" b="0" i="1" smtClean="0">
                                <a:latin typeface="Cambria Math" panose="02040503050406030204" pitchFamily="18" charset="0"/>
                              </a:rPr>
                              <m:t>𝑥</m:t>
                            </m:r>
                          </m:sup>
                        </m:sSup>
                      </m:num>
                      <m:den>
                        <m:r>
                          <a:rPr lang="en-US" b="0" i="1" smtClean="0">
                            <a:latin typeface="Cambria Math" panose="02040503050406030204" pitchFamily="18" charset="0"/>
                          </a:rPr>
                          <m:t>𝑥</m:t>
                        </m:r>
                        <m:r>
                          <a:rPr lang="en-US" b="0" i="1" smtClean="0">
                            <a:latin typeface="Cambria Math" panose="02040503050406030204" pitchFamily="18" charset="0"/>
                          </a:rPr>
                          <m:t>!</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nor/>
                          </m:rPr>
                          <a:rPr lang="el-GR"/>
                          <m:t>λ</m:t>
                        </m:r>
                      </m:sup>
                    </m:sSup>
                    <m:r>
                      <a:rPr lang="en-US" b="0" i="1" smtClean="0">
                        <a:latin typeface="Cambria Math" panose="02040503050406030204" pitchFamily="18" charset="0"/>
                      </a:rPr>
                      <m:t> </m:t>
                    </m:r>
                  </m:oMath>
                </a14:m>
                <a:r>
                  <a:rPr lang="en-US" b="0" dirty="0"/>
                  <a:t>, where </a:t>
                </a:r>
                <a:r>
                  <a:rPr lang="el-GR" dirty="0"/>
                  <a:t>λ</a:t>
                </a:r>
                <a:r>
                  <a:rPr lang="en-US" dirty="0"/>
                  <a:t> is the rate parameter.</a:t>
                </a:r>
                <a:endParaRPr lang="en-US" b="0" dirty="0"/>
              </a:p>
              <a:p>
                <a:r>
                  <a:rPr lang="en-US" dirty="0"/>
                  <a:t>The most widely used discrete distribution.</a:t>
                </a:r>
              </a:p>
              <a:p>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l-GR" sz="2800" i="1">
                                <a:latin typeface="Cambria Math" panose="02040503050406030204" pitchFamily="18" charset="0"/>
                              </a:rPr>
                              <m:t>𝜇</m:t>
                            </m:r>
                          </m:e>
                        </m:d>
                        <m:r>
                          <a:rPr lang="en-US" sz="2800" b="0" i="1" baseline="30000" smtClean="0">
                            <a:latin typeface="Cambria Math" panose="02040503050406030204" pitchFamily="18" charset="0"/>
                          </a:rPr>
                          <m:t>2</m:t>
                        </m:r>
                      </m:e>
                    </m:d>
                  </m:oMath>
                </a14:m>
                <a:r>
                  <a:rPr lang="en-US" dirty="0"/>
                  <a:t> = </a:t>
                </a:r>
                <a:r>
                  <a:rPr lang="el-GR" dirty="0"/>
                  <a:t>λ</a:t>
                </a:r>
                <a:endParaRPr lang="en-US" dirty="0"/>
              </a:p>
              <a:p>
                <a:r>
                  <a:rPr lang="en-US" dirty="0"/>
                  <a:t>Expectation = Variance = Rate</a:t>
                </a:r>
              </a:p>
              <a:p>
                <a:r>
                  <a:rPr lang="en-US" dirty="0"/>
                  <a:t>Example: A professor receives emails at a rate of 100 emails an hour. What is the probability of receiving exactly 2 emails in a minute?</a:t>
                </a:r>
              </a:p>
            </p:txBody>
          </p:sp>
        </mc:Choice>
        <mc:Fallback xmlns="">
          <p:sp>
            <p:nvSpPr>
              <p:cNvPr id="3" name="Content Placeholder 2">
                <a:extLst>
                  <a:ext uri="{FF2B5EF4-FFF2-40B4-BE49-F238E27FC236}">
                    <a16:creationId xmlns:a16="http://schemas.microsoft.com/office/drawing/2014/main" id="{1D874689-4F43-C900-E972-E77E88385AE2}"/>
                  </a:ext>
                </a:extLst>
              </p:cNvPr>
              <p:cNvSpPr>
                <a:spLocks noGrp="1" noRot="1" noChangeAspect="1" noMove="1" noResize="1" noEditPoints="1" noAdjustHandles="1" noChangeArrowheads="1" noChangeShapeType="1" noTextEdit="1"/>
              </p:cNvSpPr>
              <p:nvPr>
                <p:ph idx="1"/>
              </p:nvPr>
            </p:nvSpPr>
            <p:spPr>
              <a:xfrm>
                <a:off x="838200" y="1425388"/>
                <a:ext cx="10515600" cy="5432612"/>
              </a:xfrm>
              <a:blipFill>
                <a:blip r:embed="rId2"/>
                <a:stretch>
                  <a:fillRect l="-1043" t="-1908" b="-1010"/>
                </a:stretch>
              </a:blipFill>
            </p:spPr>
            <p:txBody>
              <a:bodyPr/>
              <a:lstStyle/>
              <a:p>
                <a:r>
                  <a:rPr lang="en-US">
                    <a:noFill/>
                  </a:rPr>
                  <a:t> </a:t>
                </a:r>
              </a:p>
            </p:txBody>
          </p:sp>
        </mc:Fallback>
      </mc:AlternateContent>
    </p:spTree>
    <p:extLst>
      <p:ext uri="{BB962C8B-B14F-4D97-AF65-F5344CB8AC3E}">
        <p14:creationId xmlns:p14="http://schemas.microsoft.com/office/powerpoint/2010/main" val="2317500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CEC5B-400F-9E6A-C702-26751D14EA58}"/>
              </a:ext>
            </a:extLst>
          </p:cNvPr>
          <p:cNvSpPr>
            <a:spLocks noGrp="1"/>
          </p:cNvSpPr>
          <p:nvPr>
            <p:ph type="title"/>
          </p:nvPr>
        </p:nvSpPr>
        <p:spPr/>
        <p:txBody>
          <a:bodyPr/>
          <a:lstStyle/>
          <a:p>
            <a:r>
              <a:rPr lang="en-US" dirty="0"/>
              <a:t>Binomials can converge to Poisson</a:t>
            </a:r>
          </a:p>
        </p:txBody>
      </p:sp>
      <p:sp>
        <p:nvSpPr>
          <p:cNvPr id="3" name="Content Placeholder 2">
            <a:extLst>
              <a:ext uri="{FF2B5EF4-FFF2-40B4-BE49-F238E27FC236}">
                <a16:creationId xmlns:a16="http://schemas.microsoft.com/office/drawing/2014/main" id="{C377EA98-E4C0-3E8D-878D-3749F2812103}"/>
              </a:ext>
            </a:extLst>
          </p:cNvPr>
          <p:cNvSpPr>
            <a:spLocks noGrp="1"/>
          </p:cNvSpPr>
          <p:nvPr>
            <p:ph idx="1"/>
          </p:nvPr>
        </p:nvSpPr>
        <p:spPr>
          <a:xfrm>
            <a:off x="838199" y="1461912"/>
            <a:ext cx="5512887" cy="5322129"/>
          </a:xfrm>
        </p:spPr>
        <p:txBody>
          <a:bodyPr>
            <a:normAutofit/>
          </a:bodyPr>
          <a:lstStyle/>
          <a:p>
            <a:pPr marL="0" indent="0">
              <a:buNone/>
            </a:pPr>
            <a:r>
              <a:rPr lang="en-US" sz="2400" dirty="0"/>
              <a:t>100 emails an hour </a:t>
            </a:r>
          </a:p>
          <a:p>
            <a:pPr marL="0" indent="0">
              <a:buNone/>
            </a:pPr>
            <a:r>
              <a:rPr lang="en-US" sz="2400" dirty="0"/>
              <a:t>= 100/2 emails every 30 minutes</a:t>
            </a:r>
          </a:p>
          <a:p>
            <a:pPr marL="0" indent="0">
              <a:buNone/>
            </a:pPr>
            <a:r>
              <a:rPr lang="en-US" sz="2400" dirty="0"/>
              <a:t>= 100/60 emails every minute</a:t>
            </a:r>
          </a:p>
          <a:p>
            <a:pPr marL="0" indent="0">
              <a:buNone/>
            </a:pPr>
            <a:r>
              <a:rPr lang="en-US" sz="2400" dirty="0"/>
              <a:t>= 100/3600 emails every second</a:t>
            </a:r>
          </a:p>
          <a:p>
            <a:pPr marL="0" indent="0">
              <a:buNone/>
            </a:pPr>
            <a:r>
              <a:rPr lang="en-US" sz="2400" dirty="0"/>
              <a:t>= 100/36000 email every tenth of a second</a:t>
            </a:r>
          </a:p>
          <a:p>
            <a:pPr marL="0" indent="0">
              <a:buNone/>
            </a:pPr>
            <a:endParaRPr lang="en-US" sz="2400" dirty="0"/>
          </a:p>
          <a:p>
            <a:pPr marL="0" indent="0">
              <a:buNone/>
            </a:pPr>
            <a:r>
              <a:rPr lang="en-US" sz="2400" dirty="0"/>
              <a:t>Probability of receiving &gt;= two emails in such a short time span is very close to zero. The problem mimics n number of Bernoulli trials with two possible outcomes, 0 or 1. </a:t>
            </a:r>
          </a:p>
          <a:p>
            <a:pPr marL="0" indent="0">
              <a:buNone/>
            </a:pPr>
            <a:r>
              <a:rPr lang="en-US" sz="2400" dirty="0"/>
              <a:t>Thus, a Binomial distribution can be used to model this process.</a:t>
            </a:r>
          </a:p>
        </p:txBody>
      </p:sp>
      <p:pic>
        <p:nvPicPr>
          <p:cNvPr id="7" name="Picture 6">
            <a:extLst>
              <a:ext uri="{FF2B5EF4-FFF2-40B4-BE49-F238E27FC236}">
                <a16:creationId xmlns:a16="http://schemas.microsoft.com/office/drawing/2014/main" id="{DAD7F84B-D5DC-E4FD-23B0-8BABCBAC06E6}"/>
              </a:ext>
            </a:extLst>
          </p:cNvPr>
          <p:cNvPicPr>
            <a:picLocks noChangeAspect="1"/>
          </p:cNvPicPr>
          <p:nvPr/>
        </p:nvPicPr>
        <p:blipFill>
          <a:blip r:embed="rId2"/>
          <a:stretch>
            <a:fillRect/>
          </a:stretch>
        </p:blipFill>
        <p:spPr>
          <a:xfrm>
            <a:off x="6495338" y="1461912"/>
            <a:ext cx="5533410" cy="727426"/>
          </a:xfrm>
          <a:prstGeom prst="rect">
            <a:avLst/>
          </a:prstGeom>
        </p:spPr>
      </p:pic>
      <p:pic>
        <p:nvPicPr>
          <p:cNvPr id="9" name="Picture 8">
            <a:extLst>
              <a:ext uri="{FF2B5EF4-FFF2-40B4-BE49-F238E27FC236}">
                <a16:creationId xmlns:a16="http://schemas.microsoft.com/office/drawing/2014/main" id="{3CC28A22-D184-ED9B-08BD-B0882874920D}"/>
              </a:ext>
            </a:extLst>
          </p:cNvPr>
          <p:cNvPicPr>
            <a:picLocks noChangeAspect="1"/>
          </p:cNvPicPr>
          <p:nvPr/>
        </p:nvPicPr>
        <p:blipFill>
          <a:blip r:embed="rId3"/>
          <a:stretch>
            <a:fillRect/>
          </a:stretch>
        </p:blipFill>
        <p:spPr>
          <a:xfrm>
            <a:off x="6495338" y="2096147"/>
            <a:ext cx="5533410" cy="562666"/>
          </a:xfrm>
          <a:prstGeom prst="rect">
            <a:avLst/>
          </a:prstGeom>
        </p:spPr>
      </p:pic>
      <p:pic>
        <p:nvPicPr>
          <p:cNvPr id="11" name="Picture 10">
            <a:extLst>
              <a:ext uri="{FF2B5EF4-FFF2-40B4-BE49-F238E27FC236}">
                <a16:creationId xmlns:a16="http://schemas.microsoft.com/office/drawing/2014/main" id="{022454E2-AB7C-A7F1-B740-F9193F8C97FA}"/>
              </a:ext>
            </a:extLst>
          </p:cNvPr>
          <p:cNvPicPr>
            <a:picLocks noChangeAspect="1"/>
          </p:cNvPicPr>
          <p:nvPr/>
        </p:nvPicPr>
        <p:blipFill>
          <a:blip r:embed="rId4"/>
          <a:stretch>
            <a:fillRect/>
          </a:stretch>
        </p:blipFill>
        <p:spPr>
          <a:xfrm>
            <a:off x="6475164" y="2593811"/>
            <a:ext cx="5512887" cy="587668"/>
          </a:xfrm>
          <a:prstGeom prst="rect">
            <a:avLst/>
          </a:prstGeom>
        </p:spPr>
      </p:pic>
      <p:pic>
        <p:nvPicPr>
          <p:cNvPr id="13" name="Picture 12">
            <a:extLst>
              <a:ext uri="{FF2B5EF4-FFF2-40B4-BE49-F238E27FC236}">
                <a16:creationId xmlns:a16="http://schemas.microsoft.com/office/drawing/2014/main" id="{8D9CDFB4-A690-39FB-C7BC-5F7C03A84044}"/>
              </a:ext>
            </a:extLst>
          </p:cNvPr>
          <p:cNvPicPr>
            <a:picLocks noChangeAspect="1"/>
          </p:cNvPicPr>
          <p:nvPr/>
        </p:nvPicPr>
        <p:blipFill>
          <a:blip r:embed="rId5"/>
          <a:stretch>
            <a:fillRect/>
          </a:stretch>
        </p:blipFill>
        <p:spPr>
          <a:xfrm>
            <a:off x="6475166" y="3198897"/>
            <a:ext cx="5476111" cy="649182"/>
          </a:xfrm>
          <a:prstGeom prst="rect">
            <a:avLst/>
          </a:prstGeom>
        </p:spPr>
      </p:pic>
      <p:pic>
        <p:nvPicPr>
          <p:cNvPr id="15" name="Picture 14">
            <a:extLst>
              <a:ext uri="{FF2B5EF4-FFF2-40B4-BE49-F238E27FC236}">
                <a16:creationId xmlns:a16="http://schemas.microsoft.com/office/drawing/2014/main" id="{E33EF420-11BE-325C-2355-048466B90C04}"/>
              </a:ext>
            </a:extLst>
          </p:cNvPr>
          <p:cNvPicPr>
            <a:picLocks noChangeAspect="1"/>
          </p:cNvPicPr>
          <p:nvPr/>
        </p:nvPicPr>
        <p:blipFill>
          <a:blip r:embed="rId6"/>
          <a:stretch>
            <a:fillRect/>
          </a:stretch>
        </p:blipFill>
        <p:spPr>
          <a:xfrm>
            <a:off x="6475164" y="3821808"/>
            <a:ext cx="5533411" cy="576072"/>
          </a:xfrm>
          <a:prstGeom prst="rect">
            <a:avLst/>
          </a:prstGeom>
        </p:spPr>
      </p:pic>
      <p:sp>
        <p:nvSpPr>
          <p:cNvPr id="16" name="Content Placeholder 2">
            <a:extLst>
              <a:ext uri="{FF2B5EF4-FFF2-40B4-BE49-F238E27FC236}">
                <a16:creationId xmlns:a16="http://schemas.microsoft.com/office/drawing/2014/main" id="{0DC683F2-940D-BA53-FCBC-C8212E649BC9}"/>
              </a:ext>
            </a:extLst>
          </p:cNvPr>
          <p:cNvSpPr txBox="1">
            <a:spLocks/>
          </p:cNvSpPr>
          <p:nvPr/>
        </p:nvSpPr>
        <p:spPr>
          <a:xfrm>
            <a:off x="838200" y="1461912"/>
            <a:ext cx="5512887" cy="5322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100 emails an hour </a:t>
            </a:r>
          </a:p>
          <a:p>
            <a:pPr marL="0" indent="0">
              <a:buFont typeface="Arial" panose="020B0604020202020204" pitchFamily="34" charset="0"/>
              <a:buNone/>
            </a:pPr>
            <a:r>
              <a:rPr lang="en-US" sz="2400" dirty="0"/>
              <a:t>= 100/2 emails every 30 minutes</a:t>
            </a:r>
          </a:p>
          <a:p>
            <a:pPr marL="0" indent="0">
              <a:buFont typeface="Arial" panose="020B0604020202020204" pitchFamily="34" charset="0"/>
              <a:buNone/>
            </a:pPr>
            <a:r>
              <a:rPr lang="en-US" sz="2400" dirty="0"/>
              <a:t>= 100/60 emails every minute</a:t>
            </a:r>
          </a:p>
          <a:p>
            <a:pPr marL="0" indent="0">
              <a:buFont typeface="Arial" panose="020B0604020202020204" pitchFamily="34" charset="0"/>
              <a:buNone/>
            </a:pPr>
            <a:r>
              <a:rPr lang="en-US" sz="2400" dirty="0"/>
              <a:t>= 100/3600 emails every second</a:t>
            </a:r>
          </a:p>
          <a:p>
            <a:pPr marL="0" indent="0">
              <a:buFont typeface="Arial" panose="020B0604020202020204" pitchFamily="34" charset="0"/>
              <a:buNone/>
            </a:pPr>
            <a:r>
              <a:rPr lang="en-US" sz="2400" dirty="0"/>
              <a:t>= 100/36000 email every tenth of a second</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Probability of receiving &gt;= two emails in such a short time span is very close to zero. The problem mimics n number of Bernoulli trials with two possible outcomes, 0 or 1. </a:t>
            </a:r>
          </a:p>
          <a:p>
            <a:pPr marL="0" indent="0">
              <a:buFont typeface="Arial" panose="020B0604020202020204" pitchFamily="34" charset="0"/>
              <a:buNone/>
            </a:pPr>
            <a:r>
              <a:rPr lang="en-US" sz="2400" dirty="0"/>
              <a:t>Thus, a Binomial distribution can be used to model this process.</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E81B6F3-355A-C94B-245B-718D6C4E39BE}"/>
                  </a:ext>
                </a:extLst>
              </p:cNvPr>
              <p:cNvSpPr txBox="1">
                <a:spLocks/>
              </p:cNvSpPr>
              <p:nvPr/>
            </p:nvSpPr>
            <p:spPr>
              <a:xfrm>
                <a:off x="6515861" y="4487422"/>
                <a:ext cx="5512887" cy="23705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l-GR" sz="2400" dirty="0"/>
                  <a:t>λ</a:t>
                </a:r>
                <a:r>
                  <a:rPr lang="en-US" sz="2400" dirty="0"/>
                  <a:t> = </a:t>
                </a:r>
                <a:r>
                  <a:rPr lang="en-US" sz="2400" i="1" dirty="0"/>
                  <a:t>k </a:t>
                </a:r>
                <a:r>
                  <a:rPr lang="en-US" sz="2400" dirty="0"/>
                  <a:t>emails every </a:t>
                </a:r>
                <a:r>
                  <a:rPr lang="en-US" sz="2400" i="1" dirty="0"/>
                  <a:t>t</a:t>
                </a:r>
                <a:r>
                  <a:rPr lang="en-US" sz="2400" dirty="0"/>
                  <a:t> units of time </a:t>
                </a:r>
              </a:p>
              <a:p>
                <a:pPr marL="0" indent="0">
                  <a:buFont typeface="Arial" panose="020B0604020202020204" pitchFamily="34" charset="0"/>
                  <a:buNone/>
                </a:pPr>
                <a:r>
                  <a:rPr lang="en-US" sz="2400" dirty="0"/>
                  <a:t>t has been broken down into n parts.</a:t>
                </a:r>
              </a:p>
              <a:p>
                <a:pPr marL="0" indent="0">
                  <a:buFont typeface="Arial" panose="020B0604020202020204" pitchFamily="34" charset="0"/>
                  <a:buNone/>
                </a:pPr>
                <a:r>
                  <a:rPr lang="en-US" sz="2400" dirty="0"/>
                  <a:t>Rate, </a:t>
                </a:r>
                <a:r>
                  <a:rPr lang="el-GR" sz="2400" dirty="0"/>
                  <a:t>λ</a:t>
                </a:r>
                <a:r>
                  <a:rPr lang="en-US" sz="2400" dirty="0"/>
                  <a:t> for </a:t>
                </a:r>
                <a:r>
                  <a:rPr lang="en-US" sz="2400" i="1" dirty="0"/>
                  <a:t>n</a:t>
                </a:r>
                <a:r>
                  <a:rPr lang="en-US" sz="2400" dirty="0"/>
                  <a:t> instances of </a:t>
                </a:r>
                <a:r>
                  <a:rPr lang="en-US" sz="2400" i="1" dirty="0"/>
                  <a:t>t:     </a:t>
                </a:r>
                <a14:m>
                  <m:oMath xmlns:m="http://schemas.openxmlformats.org/officeDocument/2006/math">
                    <m:r>
                      <m:rPr>
                        <m:nor/>
                      </m:rPr>
                      <a:rPr lang="el-GR" sz="2400" dirty="0" smtClean="0"/>
                      <m:t>λ</m:t>
                    </m:r>
                    <m:r>
                      <a:rPr lang="en-US" sz="2400" b="0" i="1" smtClean="0">
                        <a:latin typeface="Cambria Math" panose="02040503050406030204" pitchFamily="18" charset="0"/>
                      </a:rPr>
                      <m:t>=</m:t>
                    </m:r>
                    <m:r>
                      <a:rPr lang="en-US" sz="2400" b="0" i="1" smtClean="0">
                        <a:latin typeface="Cambria Math" panose="02040503050406030204" pitchFamily="18" charset="0"/>
                      </a:rPr>
                      <m:t>𝑛</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𝑘</m:t>
                        </m:r>
                      </m:num>
                      <m:den>
                        <m:r>
                          <a:rPr lang="en-US" sz="2400" b="0" i="1" smtClean="0">
                            <a:latin typeface="Cambria Math" panose="02040503050406030204" pitchFamily="18" charset="0"/>
                          </a:rPr>
                          <m:t>𝑡</m:t>
                        </m:r>
                      </m:den>
                    </m:f>
                  </m:oMath>
                </a14:m>
                <a:endParaRPr lang="en-US" sz="2400" dirty="0"/>
              </a:p>
              <a:p>
                <a:pPr marL="0" indent="0">
                  <a:buFont typeface="Arial" panose="020B0604020202020204" pitchFamily="34" charset="0"/>
                  <a:buNone/>
                </a:pPr>
                <a:r>
                  <a:rPr lang="en-US" sz="2400" dirty="0"/>
                  <a:t>When t is sufficiently small, k/t becomes the binomial probability. </a:t>
                </a:r>
              </a:p>
              <a:p>
                <a:pPr marL="0" indent="0">
                  <a:buFont typeface="Arial" panose="020B0604020202020204" pitchFamily="34" charset="0"/>
                  <a:buNone/>
                </a:pPr>
                <a:r>
                  <a:rPr lang="en-US" sz="2400" dirty="0"/>
                  <a:t>Thus, </a:t>
                </a:r>
                <a14:m>
                  <m:oMath xmlns:m="http://schemas.openxmlformats.org/officeDocument/2006/math">
                    <m:r>
                      <m:rPr>
                        <m:nor/>
                      </m:rPr>
                      <a:rPr lang="el-GR" sz="2400" dirty="0" smtClean="0"/>
                      <m:t>λ</m:t>
                    </m:r>
                    <m:r>
                      <a:rPr lang="en-US" sz="2400" b="0" i="1" smtClean="0">
                        <a:latin typeface="Cambria Math" panose="02040503050406030204" pitchFamily="18" charset="0"/>
                      </a:rPr>
                      <m:t>=</m:t>
                    </m:r>
                    <m:r>
                      <a:rPr lang="en-US" sz="2400" b="0" i="1" smtClean="0">
                        <a:latin typeface="Cambria Math" panose="02040503050406030204" pitchFamily="18" charset="0"/>
                      </a:rPr>
                      <m:t>𝑛𝑝</m:t>
                    </m:r>
                  </m:oMath>
                </a14:m>
                <a:endParaRPr lang="en-US" sz="2400" dirty="0"/>
              </a:p>
            </p:txBody>
          </p:sp>
        </mc:Choice>
        <mc:Fallback xmlns="">
          <p:sp>
            <p:nvSpPr>
              <p:cNvPr id="18" name="Content Placeholder 2">
                <a:extLst>
                  <a:ext uri="{FF2B5EF4-FFF2-40B4-BE49-F238E27FC236}">
                    <a16:creationId xmlns:a16="http://schemas.microsoft.com/office/drawing/2014/main" id="{EE81B6F3-355A-C94B-245B-718D6C4E39BE}"/>
                  </a:ext>
                </a:extLst>
              </p:cNvPr>
              <p:cNvSpPr txBox="1">
                <a:spLocks noRot="1" noChangeAspect="1" noMove="1" noResize="1" noEditPoints="1" noAdjustHandles="1" noChangeArrowheads="1" noChangeShapeType="1" noTextEdit="1"/>
              </p:cNvSpPr>
              <p:nvPr/>
            </p:nvSpPr>
            <p:spPr>
              <a:xfrm>
                <a:off x="6515861" y="4487422"/>
                <a:ext cx="5512887" cy="2370578"/>
              </a:xfrm>
              <a:prstGeom prst="rect">
                <a:avLst/>
              </a:prstGeom>
              <a:blipFill>
                <a:blip r:embed="rId7"/>
                <a:stretch>
                  <a:fillRect l="-1438" t="-4370" b="-3856"/>
                </a:stretch>
              </a:blipFill>
            </p:spPr>
            <p:txBody>
              <a:bodyPr/>
              <a:lstStyle/>
              <a:p>
                <a:r>
                  <a:rPr lang="en-US">
                    <a:noFill/>
                  </a:rPr>
                  <a:t> </a:t>
                </a:r>
              </a:p>
            </p:txBody>
          </p:sp>
        </mc:Fallback>
      </mc:AlternateContent>
    </p:spTree>
    <p:extLst>
      <p:ext uri="{BB962C8B-B14F-4D97-AF65-F5344CB8AC3E}">
        <p14:creationId xmlns:p14="http://schemas.microsoft.com/office/powerpoint/2010/main" val="173081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D96F47-C3B1-7541-4B86-C524A3A8EEE6}"/>
                  </a:ext>
                </a:extLst>
              </p:cNvPr>
              <p:cNvSpPr>
                <a:spLocks noGrp="1"/>
              </p:cNvSpPr>
              <p:nvPr>
                <p:ph idx="1"/>
              </p:nvPr>
            </p:nvSpPr>
            <p:spPr>
              <a:xfrm>
                <a:off x="838200" y="962809"/>
                <a:ext cx="10515600" cy="5750187"/>
              </a:xfrm>
            </p:spPr>
            <p:txBody>
              <a:bodyPr>
                <a:normAutofit lnSpcReduction="10000"/>
              </a:bodyPr>
              <a:lstStyle/>
              <a:p>
                <a:r>
                  <a:rPr lang="en-US" dirty="0"/>
                  <a:t>Section 1: Fundamental concepts</a:t>
                </a:r>
              </a:p>
              <a:p>
                <a:pPr lvl="1"/>
                <a:r>
                  <a:rPr lang="en-US" dirty="0"/>
                  <a:t>Prelude to probability: the birthday problem</a:t>
                </a:r>
              </a:p>
              <a:p>
                <a:pPr lvl="1"/>
                <a:r>
                  <a:rPr lang="en-US" dirty="0"/>
                  <a:t>Probability space and events</a:t>
                </a:r>
              </a:p>
              <a:p>
                <a:pPr lvl="1"/>
                <a:r>
                  <a:rPr lang="en-US" dirty="0"/>
                  <a:t>Random variables, expectation values and linearity of expectation</a:t>
                </a:r>
              </a:p>
              <a:p>
                <a:pPr lvl="1"/>
                <a:r>
                  <a:rPr lang="en-US" dirty="0"/>
                  <a:t>Probability distributions</a:t>
                </a:r>
              </a:p>
              <a:p>
                <a:r>
                  <a:rPr lang="en-US" dirty="0"/>
                  <a:t>Section 2: Applications of probability distributions</a:t>
                </a:r>
              </a:p>
              <a:p>
                <a:pPr lvl="1"/>
                <a:r>
                  <a:rPr lang="en-US" dirty="0"/>
                  <a:t>Distribution functions in R</a:t>
                </a:r>
              </a:p>
              <a:p>
                <a:pPr lvl="1"/>
                <a:r>
                  <a:rPr lang="en-US" dirty="0"/>
                  <a:t>Discrete distributions: Binomial and Poisson</a:t>
                </a:r>
              </a:p>
              <a:p>
                <a:pPr lvl="1"/>
                <a:r>
                  <a:rPr lang="en-US" dirty="0"/>
                  <a:t>The central limit theorem and standard error of the mean</a:t>
                </a:r>
              </a:p>
              <a:p>
                <a:pPr lvl="1"/>
                <a:r>
                  <a:rPr lang="en-US" dirty="0"/>
                  <a:t>Continuous distributions: Normal, Gamma, </a:t>
                </a:r>
                <a14:m>
                  <m:oMath xmlns:m="http://schemas.openxmlformats.org/officeDocument/2006/math">
                    <m:r>
                      <m:rPr>
                        <m:nor/>
                      </m:rPr>
                      <a:rPr lang="el-GR" dirty="0" smtClean="0"/>
                      <m:t>χ</m:t>
                    </m:r>
                    <m:r>
                      <m:rPr>
                        <m:nor/>
                      </m:rPr>
                      <a:rPr lang="en-US" baseline="30000" dirty="0"/>
                      <m:t>2</m:t>
                    </m:r>
                  </m:oMath>
                </a14:m>
                <a:r>
                  <a:rPr lang="en-US" dirty="0"/>
                  <a:t>, t and F</a:t>
                </a:r>
              </a:p>
              <a:p>
                <a:r>
                  <a:rPr lang="en-US" dirty="0"/>
                  <a:t>Section 3: Parameter estimation</a:t>
                </a:r>
              </a:p>
              <a:p>
                <a:pPr lvl="1"/>
                <a:r>
                  <a:rPr lang="en-US" dirty="0"/>
                  <a:t>Prelude to simulations: the three-door problem</a:t>
                </a:r>
              </a:p>
              <a:p>
                <a:pPr lvl="1"/>
                <a:r>
                  <a:rPr lang="en-US" dirty="0"/>
                  <a:t>Conditional probabilities and Bayes’ theorem</a:t>
                </a:r>
              </a:p>
              <a:p>
                <a:pPr lvl="1"/>
                <a:r>
                  <a:rPr lang="en-US" dirty="0"/>
                  <a:t>Maximum likelihood estimation</a:t>
                </a:r>
              </a:p>
              <a:p>
                <a:pPr lvl="1"/>
                <a:r>
                  <a:rPr lang="en-US" dirty="0"/>
                  <a:t>Monte Carlo estimations and MCMC sampling</a:t>
                </a:r>
              </a:p>
            </p:txBody>
          </p:sp>
        </mc:Choice>
        <mc:Fallback>
          <p:sp>
            <p:nvSpPr>
              <p:cNvPr id="3" name="Content Placeholder 2">
                <a:extLst>
                  <a:ext uri="{FF2B5EF4-FFF2-40B4-BE49-F238E27FC236}">
                    <a16:creationId xmlns:a16="http://schemas.microsoft.com/office/drawing/2014/main" id="{2CD96F47-C3B1-7541-4B86-C524A3A8EEE6}"/>
                  </a:ext>
                </a:extLst>
              </p:cNvPr>
              <p:cNvSpPr>
                <a:spLocks noGrp="1" noRot="1" noChangeAspect="1" noMove="1" noResize="1" noEditPoints="1" noAdjustHandles="1" noChangeArrowheads="1" noChangeShapeType="1" noTextEdit="1"/>
              </p:cNvSpPr>
              <p:nvPr>
                <p:ph idx="1"/>
              </p:nvPr>
            </p:nvSpPr>
            <p:spPr>
              <a:xfrm>
                <a:off x="838200" y="962809"/>
                <a:ext cx="10515600" cy="5750187"/>
              </a:xfrm>
              <a:blipFill>
                <a:blip r:embed="rId2"/>
                <a:stretch>
                  <a:fillRect l="-1043" t="-2439" b="-7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B5CF642-339C-8DEC-A308-6D81A6EB8EE8}"/>
              </a:ext>
            </a:extLst>
          </p:cNvPr>
          <p:cNvSpPr>
            <a:spLocks noGrp="1"/>
          </p:cNvSpPr>
          <p:nvPr>
            <p:ph type="title"/>
          </p:nvPr>
        </p:nvSpPr>
        <p:spPr>
          <a:xfrm>
            <a:off x="838200" y="387276"/>
            <a:ext cx="5627146" cy="467959"/>
          </a:xfrm>
        </p:spPr>
        <p:txBody>
          <a:bodyPr>
            <a:normAutofit fontScale="90000"/>
          </a:bodyPr>
          <a:lstStyle/>
          <a:p>
            <a:r>
              <a:rPr lang="en-US" sz="3600" dirty="0"/>
              <a:t>Agenda</a:t>
            </a:r>
          </a:p>
        </p:txBody>
      </p:sp>
    </p:spTree>
    <p:extLst>
      <p:ext uri="{BB962C8B-B14F-4D97-AF65-F5344CB8AC3E}">
        <p14:creationId xmlns:p14="http://schemas.microsoft.com/office/powerpoint/2010/main" val="497641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CEC5B-400F-9E6A-C702-26751D14EA58}"/>
              </a:ext>
            </a:extLst>
          </p:cNvPr>
          <p:cNvSpPr>
            <a:spLocks noGrp="1"/>
          </p:cNvSpPr>
          <p:nvPr>
            <p:ph type="title"/>
          </p:nvPr>
        </p:nvSpPr>
        <p:spPr/>
        <p:txBody>
          <a:bodyPr/>
          <a:lstStyle/>
          <a:p>
            <a:r>
              <a:rPr lang="en-US" dirty="0"/>
              <a:t>Binomials can converge to Poisson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77EA98-E4C0-3E8D-878D-3749F2812103}"/>
                  </a:ext>
                </a:extLst>
              </p:cNvPr>
              <p:cNvSpPr>
                <a:spLocks noGrp="1"/>
              </p:cNvSpPr>
              <p:nvPr>
                <p:ph idx="1"/>
              </p:nvPr>
            </p:nvSpPr>
            <p:spPr>
              <a:xfrm>
                <a:off x="838199" y="1461913"/>
                <a:ext cx="5512887" cy="1017726"/>
              </a:xfrm>
            </p:spPr>
            <p:txBody>
              <a:bodyPr>
                <a:normAutofit/>
              </a:bodyPr>
              <a:lstStyle/>
              <a:p>
                <a:pPr marL="0" indent="0">
                  <a:buNone/>
                </a:pPr>
                <a:r>
                  <a:rPr lang="en-US" sz="2400" dirty="0"/>
                  <a:t>As </a:t>
                </a:r>
                <a:r>
                  <a:rPr lang="en-US" sz="2400" i="1" dirty="0"/>
                  <a:t>n</a:t>
                </a:r>
                <a:r>
                  <a:rPr lang="en-US" sz="2400" dirty="0"/>
                  <a:t> tends to ∞, </a:t>
                </a:r>
                <a:r>
                  <a:rPr lang="en-US" sz="2400" i="1" dirty="0"/>
                  <a:t>p</a:t>
                </a:r>
                <a:r>
                  <a:rPr lang="en-US" sz="2400" dirty="0"/>
                  <a:t> tends to 0 . </a:t>
                </a:r>
              </a:p>
              <a:p>
                <a:pPr marL="0" indent="0">
                  <a:buNone/>
                </a:pPr>
                <a:r>
                  <a:rPr lang="en-US" sz="2400" dirty="0"/>
                  <a:t>This makes </a:t>
                </a:r>
                <a14:m>
                  <m:oMath xmlns:m="http://schemas.openxmlformats.org/officeDocument/2006/math">
                    <m:r>
                      <m:rPr>
                        <m:nor/>
                      </m:rPr>
                      <a:rPr lang="el-GR" sz="2400" dirty="0" smtClean="0"/>
                      <m:t>λ</m:t>
                    </m:r>
                    <m:r>
                      <a:rPr lang="en-US" sz="2400" b="0" i="1" smtClean="0">
                        <a:latin typeface="Cambria Math" panose="02040503050406030204" pitchFamily="18" charset="0"/>
                      </a:rPr>
                      <m:t>=</m:t>
                    </m:r>
                    <m:r>
                      <a:rPr lang="en-US" sz="2400" b="0" i="1" smtClean="0">
                        <a:latin typeface="Cambria Math" panose="02040503050406030204" pitchFamily="18" charset="0"/>
                      </a:rPr>
                      <m:t>𝑛𝑝</m:t>
                    </m:r>
                  </m:oMath>
                </a14:m>
                <a:r>
                  <a:rPr lang="en-US" sz="2400" dirty="0"/>
                  <a:t> behave like a constant.</a:t>
                </a:r>
              </a:p>
            </p:txBody>
          </p:sp>
        </mc:Choice>
        <mc:Fallback xmlns="">
          <p:sp>
            <p:nvSpPr>
              <p:cNvPr id="3" name="Content Placeholder 2">
                <a:extLst>
                  <a:ext uri="{FF2B5EF4-FFF2-40B4-BE49-F238E27FC236}">
                    <a16:creationId xmlns:a16="http://schemas.microsoft.com/office/drawing/2014/main" id="{C377EA98-E4C0-3E8D-878D-3749F2812103}"/>
                  </a:ext>
                </a:extLst>
              </p:cNvPr>
              <p:cNvSpPr>
                <a:spLocks noGrp="1" noRot="1" noChangeAspect="1" noMove="1" noResize="1" noEditPoints="1" noAdjustHandles="1" noChangeArrowheads="1" noChangeShapeType="1" noTextEdit="1"/>
              </p:cNvSpPr>
              <p:nvPr>
                <p:ph idx="1"/>
              </p:nvPr>
            </p:nvSpPr>
            <p:spPr>
              <a:xfrm>
                <a:off x="838199" y="1461913"/>
                <a:ext cx="5512887" cy="1017726"/>
              </a:xfrm>
              <a:blipFill>
                <a:blip r:embed="rId2"/>
                <a:stretch>
                  <a:fillRect l="-1657" t="-838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D7F84B-D5DC-E4FD-23B0-8BABCBAC06E6}"/>
              </a:ext>
            </a:extLst>
          </p:cNvPr>
          <p:cNvPicPr>
            <a:picLocks noChangeAspect="1"/>
          </p:cNvPicPr>
          <p:nvPr/>
        </p:nvPicPr>
        <p:blipFill>
          <a:blip r:embed="rId3"/>
          <a:stretch>
            <a:fillRect/>
          </a:stretch>
        </p:blipFill>
        <p:spPr>
          <a:xfrm>
            <a:off x="6495338" y="1461912"/>
            <a:ext cx="5533410" cy="727426"/>
          </a:xfrm>
          <a:prstGeom prst="rect">
            <a:avLst/>
          </a:prstGeom>
        </p:spPr>
      </p:pic>
      <p:pic>
        <p:nvPicPr>
          <p:cNvPr id="9" name="Picture 8">
            <a:extLst>
              <a:ext uri="{FF2B5EF4-FFF2-40B4-BE49-F238E27FC236}">
                <a16:creationId xmlns:a16="http://schemas.microsoft.com/office/drawing/2014/main" id="{3CC28A22-D184-ED9B-08BD-B0882874920D}"/>
              </a:ext>
            </a:extLst>
          </p:cNvPr>
          <p:cNvPicPr>
            <a:picLocks noChangeAspect="1"/>
          </p:cNvPicPr>
          <p:nvPr/>
        </p:nvPicPr>
        <p:blipFill>
          <a:blip r:embed="rId4"/>
          <a:stretch>
            <a:fillRect/>
          </a:stretch>
        </p:blipFill>
        <p:spPr>
          <a:xfrm>
            <a:off x="6495338" y="2096147"/>
            <a:ext cx="5533410" cy="562666"/>
          </a:xfrm>
          <a:prstGeom prst="rect">
            <a:avLst/>
          </a:prstGeom>
        </p:spPr>
      </p:pic>
      <p:pic>
        <p:nvPicPr>
          <p:cNvPr id="11" name="Picture 10">
            <a:extLst>
              <a:ext uri="{FF2B5EF4-FFF2-40B4-BE49-F238E27FC236}">
                <a16:creationId xmlns:a16="http://schemas.microsoft.com/office/drawing/2014/main" id="{022454E2-AB7C-A7F1-B740-F9193F8C97FA}"/>
              </a:ext>
            </a:extLst>
          </p:cNvPr>
          <p:cNvPicPr>
            <a:picLocks noChangeAspect="1"/>
          </p:cNvPicPr>
          <p:nvPr/>
        </p:nvPicPr>
        <p:blipFill>
          <a:blip r:embed="rId5"/>
          <a:stretch>
            <a:fillRect/>
          </a:stretch>
        </p:blipFill>
        <p:spPr>
          <a:xfrm>
            <a:off x="6475165" y="2594797"/>
            <a:ext cx="5512887" cy="587668"/>
          </a:xfrm>
          <a:prstGeom prst="rect">
            <a:avLst/>
          </a:prstGeom>
        </p:spPr>
      </p:pic>
      <p:pic>
        <p:nvPicPr>
          <p:cNvPr id="13" name="Picture 12">
            <a:extLst>
              <a:ext uri="{FF2B5EF4-FFF2-40B4-BE49-F238E27FC236}">
                <a16:creationId xmlns:a16="http://schemas.microsoft.com/office/drawing/2014/main" id="{8D9CDFB4-A690-39FB-C7BC-5F7C03A84044}"/>
              </a:ext>
            </a:extLst>
          </p:cNvPr>
          <p:cNvPicPr>
            <a:picLocks noChangeAspect="1"/>
          </p:cNvPicPr>
          <p:nvPr/>
        </p:nvPicPr>
        <p:blipFill>
          <a:blip r:embed="rId6"/>
          <a:stretch>
            <a:fillRect/>
          </a:stretch>
        </p:blipFill>
        <p:spPr>
          <a:xfrm>
            <a:off x="6475166" y="3198897"/>
            <a:ext cx="5476111" cy="649182"/>
          </a:xfrm>
          <a:prstGeom prst="rect">
            <a:avLst/>
          </a:prstGeom>
        </p:spPr>
      </p:pic>
      <p:pic>
        <p:nvPicPr>
          <p:cNvPr id="15" name="Picture 14">
            <a:extLst>
              <a:ext uri="{FF2B5EF4-FFF2-40B4-BE49-F238E27FC236}">
                <a16:creationId xmlns:a16="http://schemas.microsoft.com/office/drawing/2014/main" id="{E33EF420-11BE-325C-2355-048466B90C04}"/>
              </a:ext>
            </a:extLst>
          </p:cNvPr>
          <p:cNvPicPr>
            <a:picLocks noChangeAspect="1"/>
          </p:cNvPicPr>
          <p:nvPr/>
        </p:nvPicPr>
        <p:blipFill>
          <a:blip r:embed="rId7"/>
          <a:stretch>
            <a:fillRect/>
          </a:stretch>
        </p:blipFill>
        <p:spPr>
          <a:xfrm>
            <a:off x="6475164" y="3821808"/>
            <a:ext cx="5533411" cy="576072"/>
          </a:xfrm>
          <a:prstGeom prst="rect">
            <a:avLst/>
          </a:prstGeom>
        </p:spPr>
      </p:pic>
      <p:sp>
        <p:nvSpPr>
          <p:cNvPr id="16" name="Content Placeholder 2">
            <a:extLst>
              <a:ext uri="{FF2B5EF4-FFF2-40B4-BE49-F238E27FC236}">
                <a16:creationId xmlns:a16="http://schemas.microsoft.com/office/drawing/2014/main" id="{0DC683F2-940D-BA53-FCBC-C8212E649BC9}"/>
              </a:ext>
            </a:extLst>
          </p:cNvPr>
          <p:cNvSpPr txBox="1">
            <a:spLocks/>
          </p:cNvSpPr>
          <p:nvPr/>
        </p:nvSpPr>
        <p:spPr>
          <a:xfrm>
            <a:off x="838200" y="1461912"/>
            <a:ext cx="5512887" cy="5322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31B4B32E-3354-9CBA-5EC5-4498FD337689}"/>
                  </a:ext>
                </a:extLst>
              </p:cNvPr>
              <p:cNvSpPr txBox="1">
                <a:spLocks/>
              </p:cNvSpPr>
              <p:nvPr/>
            </p:nvSpPr>
            <p:spPr>
              <a:xfrm>
                <a:off x="6515861" y="4487422"/>
                <a:ext cx="5512887" cy="23705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l-GR" sz="2400" dirty="0"/>
                  <a:t>λ</a:t>
                </a:r>
                <a:r>
                  <a:rPr lang="en-US" sz="2400" dirty="0"/>
                  <a:t> = </a:t>
                </a:r>
                <a:r>
                  <a:rPr lang="en-US" sz="2400" i="1" dirty="0"/>
                  <a:t>k </a:t>
                </a:r>
                <a:r>
                  <a:rPr lang="en-US" sz="2400" dirty="0"/>
                  <a:t>emails every </a:t>
                </a:r>
                <a:r>
                  <a:rPr lang="en-US" sz="2400" i="1" dirty="0"/>
                  <a:t>t</a:t>
                </a:r>
                <a:r>
                  <a:rPr lang="en-US" sz="2400" dirty="0"/>
                  <a:t> units of time </a:t>
                </a:r>
              </a:p>
              <a:p>
                <a:pPr marL="0" indent="0">
                  <a:buFont typeface="Arial" panose="020B0604020202020204" pitchFamily="34" charset="0"/>
                  <a:buNone/>
                </a:pPr>
                <a:r>
                  <a:rPr lang="en-US" sz="2400" dirty="0"/>
                  <a:t>t has been broken down into n parts.</a:t>
                </a:r>
              </a:p>
              <a:p>
                <a:pPr marL="0" indent="0">
                  <a:buFont typeface="Arial" panose="020B0604020202020204" pitchFamily="34" charset="0"/>
                  <a:buNone/>
                </a:pPr>
                <a:r>
                  <a:rPr lang="en-US" sz="2400" dirty="0"/>
                  <a:t>Rate, </a:t>
                </a:r>
                <a:r>
                  <a:rPr lang="el-GR" sz="2400" dirty="0"/>
                  <a:t>λ</a:t>
                </a:r>
                <a:r>
                  <a:rPr lang="en-US" sz="2400" dirty="0"/>
                  <a:t> for </a:t>
                </a:r>
                <a:r>
                  <a:rPr lang="en-US" sz="2400" i="1" dirty="0"/>
                  <a:t>n</a:t>
                </a:r>
                <a:r>
                  <a:rPr lang="en-US" sz="2400" dirty="0"/>
                  <a:t> instances of </a:t>
                </a:r>
                <a:r>
                  <a:rPr lang="en-US" sz="2400" i="1" dirty="0"/>
                  <a:t>t:     </a:t>
                </a:r>
                <a14:m>
                  <m:oMath xmlns:m="http://schemas.openxmlformats.org/officeDocument/2006/math">
                    <m:r>
                      <m:rPr>
                        <m:nor/>
                      </m:rPr>
                      <a:rPr lang="el-GR" sz="2400" dirty="0" smtClean="0"/>
                      <m:t>λ</m:t>
                    </m:r>
                    <m:r>
                      <a:rPr lang="en-US" sz="2400" b="0" i="1" smtClean="0">
                        <a:latin typeface="Cambria Math" panose="02040503050406030204" pitchFamily="18" charset="0"/>
                      </a:rPr>
                      <m:t>=</m:t>
                    </m:r>
                    <m:r>
                      <a:rPr lang="en-US" sz="2400" b="0" i="1" smtClean="0">
                        <a:latin typeface="Cambria Math" panose="02040503050406030204" pitchFamily="18" charset="0"/>
                      </a:rPr>
                      <m:t>𝑛</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𝑘</m:t>
                        </m:r>
                      </m:num>
                      <m:den>
                        <m:r>
                          <a:rPr lang="en-US" sz="2400" b="0" i="1" smtClean="0">
                            <a:latin typeface="Cambria Math" panose="02040503050406030204" pitchFamily="18" charset="0"/>
                          </a:rPr>
                          <m:t>𝑡</m:t>
                        </m:r>
                      </m:den>
                    </m:f>
                  </m:oMath>
                </a14:m>
                <a:endParaRPr lang="en-US" sz="2400" dirty="0"/>
              </a:p>
              <a:p>
                <a:pPr marL="0" indent="0">
                  <a:buFont typeface="Arial" panose="020B0604020202020204" pitchFamily="34" charset="0"/>
                  <a:buNone/>
                </a:pPr>
                <a:r>
                  <a:rPr lang="en-US" sz="2400" dirty="0"/>
                  <a:t>When t is sufficiently small, k/t becomes the binomial probability. </a:t>
                </a:r>
              </a:p>
              <a:p>
                <a:pPr marL="0" indent="0">
                  <a:buFont typeface="Arial" panose="020B0604020202020204" pitchFamily="34" charset="0"/>
                  <a:buNone/>
                </a:pPr>
                <a:r>
                  <a:rPr lang="en-US" sz="2400" dirty="0"/>
                  <a:t>Thus, </a:t>
                </a:r>
                <a14:m>
                  <m:oMath xmlns:m="http://schemas.openxmlformats.org/officeDocument/2006/math">
                    <m:r>
                      <m:rPr>
                        <m:nor/>
                      </m:rPr>
                      <a:rPr lang="el-GR" sz="2400" dirty="0" smtClean="0"/>
                      <m:t>λ</m:t>
                    </m:r>
                    <m:r>
                      <a:rPr lang="en-US" sz="2400" b="0" i="1" smtClean="0">
                        <a:latin typeface="Cambria Math" panose="02040503050406030204" pitchFamily="18" charset="0"/>
                      </a:rPr>
                      <m:t>=</m:t>
                    </m:r>
                    <m:r>
                      <a:rPr lang="en-US" sz="2400" b="0" i="1" smtClean="0">
                        <a:latin typeface="Cambria Math" panose="02040503050406030204" pitchFamily="18" charset="0"/>
                      </a:rPr>
                      <m:t>𝑛𝑝</m:t>
                    </m:r>
                  </m:oMath>
                </a14:m>
                <a:endParaRPr lang="en-US" sz="2400" dirty="0"/>
              </a:p>
            </p:txBody>
          </p:sp>
        </mc:Choice>
        <mc:Fallback xmlns="">
          <p:sp>
            <p:nvSpPr>
              <p:cNvPr id="17" name="Content Placeholder 2">
                <a:extLst>
                  <a:ext uri="{FF2B5EF4-FFF2-40B4-BE49-F238E27FC236}">
                    <a16:creationId xmlns:a16="http://schemas.microsoft.com/office/drawing/2014/main" id="{31B4B32E-3354-9CBA-5EC5-4498FD337689}"/>
                  </a:ext>
                </a:extLst>
              </p:cNvPr>
              <p:cNvSpPr txBox="1">
                <a:spLocks noRot="1" noChangeAspect="1" noMove="1" noResize="1" noEditPoints="1" noAdjustHandles="1" noChangeArrowheads="1" noChangeShapeType="1" noTextEdit="1"/>
              </p:cNvSpPr>
              <p:nvPr/>
            </p:nvSpPr>
            <p:spPr>
              <a:xfrm>
                <a:off x="6515861" y="4487422"/>
                <a:ext cx="5512887" cy="2370578"/>
              </a:xfrm>
              <a:prstGeom prst="rect">
                <a:avLst/>
              </a:prstGeom>
              <a:blipFill>
                <a:blip r:embed="rId8"/>
                <a:stretch>
                  <a:fillRect l="-1438" t="-4370" b="-3856"/>
                </a:stretch>
              </a:blipFill>
            </p:spPr>
            <p:txBody>
              <a:bodyPr/>
              <a:lstStyle/>
              <a:p>
                <a:r>
                  <a:rPr lang="en-US">
                    <a:noFill/>
                  </a:rPr>
                  <a:t> </a:t>
                </a:r>
              </a:p>
            </p:txBody>
          </p:sp>
        </mc:Fallback>
      </mc:AlternateContent>
      <p:pic>
        <p:nvPicPr>
          <p:cNvPr id="6148" name="Picture 4" descr="Poisson limit theorem - Wikipedia">
            <a:extLst>
              <a:ext uri="{FF2B5EF4-FFF2-40B4-BE49-F238E27FC236}">
                <a16:creationId xmlns:a16="http://schemas.microsoft.com/office/drawing/2014/main" id="{74C4A1A8-A2AA-6A6E-241C-3C97930D56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645" y="2624669"/>
            <a:ext cx="5507111" cy="132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CE40894-C7D7-1D7E-D010-582F6848D4EA}"/>
                  </a:ext>
                </a:extLst>
              </p:cNvPr>
              <p:cNvSpPr txBox="1">
                <a:spLocks/>
              </p:cNvSpPr>
              <p:nvPr/>
            </p:nvSpPr>
            <p:spPr>
              <a:xfrm>
                <a:off x="826645" y="4095262"/>
                <a:ext cx="5512887" cy="2531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limLow>
                            <m:limLowPr>
                              <m:ctrlPr>
                                <a:rPr lang="pt-BR" sz="2400" b="0" i="1" smtClean="0">
                                  <a:latin typeface="Cambria Math" panose="02040503050406030204" pitchFamily="18" charset="0"/>
                                </a:rPr>
                              </m:ctrlPr>
                            </m:limLowPr>
                            <m:e>
                              <m:r>
                                <m:rPr>
                                  <m:sty m:val="p"/>
                                </m:rPr>
                                <a:rPr lang="pt-BR" sz="2400" b="0" i="0" smtClean="0">
                                  <a:latin typeface="Cambria Math" panose="02040503050406030204" pitchFamily="18" charset="0"/>
                                </a:rPr>
                                <m:t>lim</m:t>
                              </m:r>
                            </m:e>
                            <m:lim>
                              <m:r>
                                <a:rPr lang="pt-BR" sz="2400" b="0" i="1" smtClean="0">
                                  <a:latin typeface="Cambria Math" panose="02040503050406030204" pitchFamily="18" charset="0"/>
                                </a:rPr>
                                <m:t>𝑛</m:t>
                              </m:r>
                              <m:r>
                                <a:rPr lang="pt-BR" sz="2400" b="0" i="1" smtClean="0">
                                  <a:latin typeface="Cambria Math" panose="02040503050406030204" pitchFamily="18" charset="0"/>
                                </a:rPr>
                                <m:t>→∞</m:t>
                              </m:r>
                            </m:lim>
                          </m:limLow>
                        </m:fName>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m:rPr>
                                      <m:nor/>
                                    </m:rPr>
                                    <a:rPr lang="el-GR" sz="2400"/>
                                    <m:t>λ</m:t>
                                  </m:r>
                                </m:e>
                                <m:sup>
                                  <m:r>
                                    <a:rPr lang="en-US" sz="2400" i="1">
                                      <a:latin typeface="Cambria Math" panose="02040503050406030204" pitchFamily="18" charset="0"/>
                                    </a:rPr>
                                    <m:t>𝑥</m:t>
                                  </m:r>
                                </m:sup>
                              </m:sSup>
                            </m:num>
                            <m:den>
                              <m:r>
                                <a:rPr lang="en-US" sz="2400" i="1">
                                  <a:latin typeface="Cambria Math" panose="02040503050406030204" pitchFamily="18" charset="0"/>
                                </a:rPr>
                                <m:t>𝑘</m:t>
                              </m:r>
                              <m:r>
                                <a:rPr lang="en-US" sz="2400" i="1">
                                  <a:latin typeface="Cambria Math" panose="02040503050406030204" pitchFamily="18" charset="0"/>
                                </a:rPr>
                                <m:t>!</m:t>
                              </m:r>
                            </m:den>
                          </m:f>
                          <m:sSup>
                            <m:sSupPr>
                              <m:ctrlPr>
                                <a:rPr lang="pt-BR" sz="2400" b="0" i="1" smtClean="0">
                                  <a:latin typeface="Cambria Math" panose="02040503050406030204" pitchFamily="18" charset="0"/>
                                </a:rPr>
                              </m:ctrlPr>
                            </m:sSupPr>
                            <m:e>
                              <m:d>
                                <m:dPr>
                                  <m:ctrlPr>
                                    <a:rPr lang="pt-BR" sz="2400" b="0" i="1" smtClean="0">
                                      <a:latin typeface="Cambria Math" panose="02040503050406030204" pitchFamily="18" charset="0"/>
                                    </a:rPr>
                                  </m:ctrlPr>
                                </m:dPr>
                                <m:e>
                                  <m:r>
                                    <a:rPr lang="pt-BR" sz="2400" b="0" i="1" smtClean="0">
                                      <a:latin typeface="Cambria Math" panose="02040503050406030204" pitchFamily="18" charset="0"/>
                                    </a:rPr>
                                    <m:t>1</m:t>
                                  </m:r>
                                  <m:r>
                                    <a:rPr lang="en-US" sz="2400" b="0" i="1" smtClean="0">
                                      <a:latin typeface="Cambria Math" panose="02040503050406030204" pitchFamily="18" charset="0"/>
                                    </a:rPr>
                                    <m:t>−</m:t>
                                  </m:r>
                                  <m:f>
                                    <m:fPr>
                                      <m:ctrlPr>
                                        <a:rPr lang="pt-BR" sz="2400" b="0" i="1" smtClean="0">
                                          <a:latin typeface="Cambria Math" panose="02040503050406030204" pitchFamily="18" charset="0"/>
                                        </a:rPr>
                                      </m:ctrlPr>
                                    </m:fPr>
                                    <m:num>
                                      <m:r>
                                        <m:rPr>
                                          <m:nor/>
                                        </m:rPr>
                                        <a:rPr lang="el-GR" sz="2400" dirty="0"/>
                                        <m:t>λ</m:t>
                                      </m:r>
                                    </m:num>
                                    <m:den>
                                      <m:r>
                                        <a:rPr lang="pt-BR" sz="2400" b="0" i="1" smtClean="0">
                                          <a:latin typeface="Cambria Math" panose="02040503050406030204" pitchFamily="18" charset="0"/>
                                        </a:rPr>
                                        <m:t>𝑛</m:t>
                                      </m:r>
                                    </m:den>
                                  </m:f>
                                </m:e>
                              </m:d>
                            </m:e>
                            <m:sup>
                              <m:r>
                                <a:rPr lang="pt-BR" sz="2400" b="0" i="1" smtClean="0">
                                  <a:latin typeface="Cambria Math" panose="02040503050406030204" pitchFamily="18" charset="0"/>
                                </a:rPr>
                                <m:t>𝑛</m:t>
                              </m:r>
                            </m:sup>
                          </m:sSup>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r>
                                    <a:rPr lang="en-US" sz="2400" i="1">
                                      <a:latin typeface="Cambria Math" panose="02040503050406030204" pitchFamily="18" charset="0"/>
                                    </a:rPr>
                                    <m:t>−</m:t>
                                  </m:r>
                                  <m:f>
                                    <m:fPr>
                                      <m:ctrlPr>
                                        <a:rPr lang="pt-BR" sz="2400" i="1">
                                          <a:latin typeface="Cambria Math" panose="02040503050406030204" pitchFamily="18" charset="0"/>
                                        </a:rPr>
                                      </m:ctrlPr>
                                    </m:fPr>
                                    <m:num>
                                      <m:r>
                                        <m:rPr>
                                          <m:nor/>
                                        </m:rPr>
                                        <a:rPr lang="el-GR" sz="2400" dirty="0"/>
                                        <m:t>λ</m:t>
                                      </m:r>
                                    </m:num>
                                    <m:den>
                                      <m:r>
                                        <a:rPr lang="pt-BR" sz="2400" i="1">
                                          <a:latin typeface="Cambria Math" panose="02040503050406030204" pitchFamily="18" charset="0"/>
                                        </a:rPr>
                                        <m:t>𝑛</m:t>
                                      </m:r>
                                    </m:den>
                                  </m:f>
                                </m:e>
                              </m:d>
                            </m:e>
                            <m:sup>
                              <m:r>
                                <a:rPr lang="en-US" sz="2400" b="0" i="1" smtClean="0">
                                  <a:latin typeface="Cambria Math" panose="02040503050406030204" pitchFamily="18" charset="0"/>
                                </a:rPr>
                                <m:t>−</m:t>
                              </m:r>
                              <m:r>
                                <a:rPr lang="en-US" sz="2400" b="0" i="1" smtClean="0">
                                  <a:latin typeface="Cambria Math" panose="02040503050406030204" pitchFamily="18" charset="0"/>
                                </a:rPr>
                                <m:t>𝑘</m:t>
                              </m:r>
                            </m:sup>
                          </m:sSup>
                        </m:e>
                      </m:func>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limLow>
                        <m:limLowPr>
                          <m:ctrlPr>
                            <a:rPr lang="pt-BR" sz="2400" i="1" smtClean="0">
                              <a:latin typeface="Cambria Math" panose="02040503050406030204" pitchFamily="18" charset="0"/>
                            </a:rPr>
                          </m:ctrlPr>
                        </m:limLowPr>
                        <m:e>
                          <m:r>
                            <m:rPr>
                              <m:sty m:val="p"/>
                            </m:rPr>
                            <a:rPr lang="pt-BR" sz="2400">
                              <a:latin typeface="Cambria Math" panose="02040503050406030204" pitchFamily="18" charset="0"/>
                            </a:rPr>
                            <m:t>lim</m:t>
                          </m:r>
                        </m:e>
                        <m:lim>
                          <m:r>
                            <a:rPr lang="pt-BR" sz="2400" i="1">
                              <a:latin typeface="Cambria Math" panose="02040503050406030204" pitchFamily="18" charset="0"/>
                            </a:rPr>
                            <m:t>𝑛</m:t>
                          </m:r>
                          <m:r>
                            <a:rPr lang="pt-BR" sz="2400" i="1">
                              <a:latin typeface="Cambria Math" panose="02040503050406030204" pitchFamily="18" charset="0"/>
                            </a:rPr>
                            <m:t>→∞</m:t>
                          </m:r>
                        </m:lim>
                      </m:limLow>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m:rPr>
                                  <m:nor/>
                                </m:rPr>
                                <a:rPr lang="el-GR" sz="2400"/>
                                <m:t>λ</m:t>
                              </m:r>
                            </m:e>
                            <m:sup>
                              <m:r>
                                <a:rPr lang="en-US" sz="2400" i="1">
                                  <a:latin typeface="Cambria Math" panose="02040503050406030204" pitchFamily="18" charset="0"/>
                                </a:rPr>
                                <m:t>𝑥</m:t>
                              </m:r>
                            </m:sup>
                          </m:sSup>
                        </m:num>
                        <m:den>
                          <m:r>
                            <a:rPr lang="en-US" sz="2400" b="0" i="1" smtClean="0">
                              <a:latin typeface="Cambria Math" panose="02040503050406030204" pitchFamily="18" charset="0"/>
                            </a:rPr>
                            <m:t>𝑘</m:t>
                          </m:r>
                          <m:r>
                            <a:rPr lang="en-US" sz="2400" i="1">
                              <a:latin typeface="Cambria Math" panose="02040503050406030204" pitchFamily="18" charset="0"/>
                            </a:rPr>
                            <m:t>!</m:t>
                          </m:r>
                        </m:den>
                      </m:f>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m:rPr>
                              <m:nor/>
                            </m:rPr>
                            <a:rPr lang="el-GR" sz="2400"/>
                            <m:t>λ</m:t>
                          </m:r>
                        </m:sup>
                      </m:sSup>
                    </m:oMath>
                  </m:oMathPara>
                </a14:m>
                <a:endParaRPr lang="en-US" sz="2400" b="0" dirty="0"/>
              </a:p>
              <a:p>
                <a:pPr marL="0" indent="0">
                  <a:buNone/>
                </a:pPr>
                <a:r>
                  <a:rPr lang="pt-BR" sz="2000" b="0" dirty="0"/>
                  <a:t>as </a:t>
                </a:r>
                <a14:m>
                  <m:oMath xmlns:m="http://schemas.openxmlformats.org/officeDocument/2006/math">
                    <m:sSup>
                      <m:sSupPr>
                        <m:ctrlPr>
                          <a:rPr lang="pt-BR" sz="2000" b="0" i="1" smtClean="0">
                            <a:latin typeface="Cambria Math" panose="02040503050406030204" pitchFamily="18" charset="0"/>
                          </a:rPr>
                        </m:ctrlPr>
                      </m:sSupPr>
                      <m:e>
                        <m:d>
                          <m:dPr>
                            <m:ctrlPr>
                              <a:rPr lang="pt-BR" sz="2000" b="0" i="1" smtClean="0">
                                <a:latin typeface="Cambria Math" panose="02040503050406030204" pitchFamily="18" charset="0"/>
                              </a:rPr>
                            </m:ctrlPr>
                          </m:dPr>
                          <m:e>
                            <m:r>
                              <a:rPr lang="pt-BR" sz="2000" b="0" i="1" smtClean="0">
                                <a:latin typeface="Cambria Math" panose="02040503050406030204" pitchFamily="18" charset="0"/>
                              </a:rPr>
                              <m:t>1</m:t>
                            </m:r>
                            <m:r>
                              <a:rPr lang="en-US"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en-US" sz="2000" b="0" i="1" smtClean="0">
                                    <a:latin typeface="Cambria Math" panose="02040503050406030204" pitchFamily="18" charset="0"/>
                                  </a:rPr>
                                  <m:t>𝑥</m:t>
                                </m:r>
                              </m:num>
                              <m:den>
                                <m:r>
                                  <a:rPr lang="pt-BR" sz="2000" b="0" i="1" smtClean="0">
                                    <a:latin typeface="Cambria Math" panose="02040503050406030204" pitchFamily="18" charset="0"/>
                                  </a:rPr>
                                  <m:t>𝑛</m:t>
                                </m:r>
                              </m:den>
                            </m:f>
                          </m:e>
                        </m:d>
                      </m:e>
                      <m:sup>
                        <m:r>
                          <a:rPr lang="pt-BR" sz="2000" b="0" i="1" smtClean="0">
                            <a:latin typeface="Cambria Math" panose="02040503050406030204" pitchFamily="18" charset="0"/>
                          </a:rPr>
                          <m:t>𝑛</m:t>
                        </m:r>
                      </m:sup>
                    </m:sSup>
                  </m:oMath>
                </a14:m>
                <a:r>
                  <a:rPr lang="en-US" sz="2000" b="0" dirty="0"/>
                  <a:t> goes to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𝑥</m:t>
                        </m:r>
                      </m:sup>
                    </m:sSup>
                  </m:oMath>
                </a14:m>
                <a:r>
                  <a:rPr lang="en-US" sz="2000" b="0" dirty="0"/>
                  <a:t> and </a:t>
                </a:r>
                <a14:m>
                  <m:oMath xmlns:m="http://schemas.openxmlformats.org/officeDocument/2006/math">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pt-BR" sz="2000" i="1">
                                <a:latin typeface="Cambria Math" panose="02040503050406030204" pitchFamily="18" charset="0"/>
                              </a:rPr>
                              <m:t>1</m:t>
                            </m:r>
                            <m:r>
                              <a:rPr lang="en-US" sz="2000" i="1">
                                <a:latin typeface="Cambria Math" panose="02040503050406030204" pitchFamily="18" charset="0"/>
                              </a:rPr>
                              <m:t>−</m:t>
                            </m:r>
                            <m:f>
                              <m:fPr>
                                <m:ctrlPr>
                                  <a:rPr lang="pt-BR" sz="2000" i="1">
                                    <a:latin typeface="Cambria Math" panose="02040503050406030204" pitchFamily="18" charset="0"/>
                                  </a:rPr>
                                </m:ctrlPr>
                              </m:fPr>
                              <m:num>
                                <m:r>
                                  <a:rPr lang="en-US" sz="2000" i="1">
                                    <a:latin typeface="Cambria Math" panose="02040503050406030204" pitchFamily="18" charset="0"/>
                                  </a:rPr>
                                  <m:t>𝑥</m:t>
                                </m:r>
                              </m:num>
                              <m:den>
                                <m:r>
                                  <a:rPr lang="pt-BR" sz="2000" i="1">
                                    <a:latin typeface="Cambria Math" panose="02040503050406030204" pitchFamily="18" charset="0"/>
                                  </a:rPr>
                                  <m:t>𝑛</m:t>
                                </m:r>
                              </m:den>
                            </m:f>
                          </m:e>
                        </m:d>
                      </m:e>
                      <m:sup>
                        <m:r>
                          <a:rPr lang="en-US" sz="2000" b="0" i="1" smtClean="0">
                            <a:latin typeface="Cambria Math" panose="02040503050406030204" pitchFamily="18" charset="0"/>
                          </a:rPr>
                          <m:t>−</m:t>
                        </m:r>
                        <m:r>
                          <a:rPr lang="pt-BR" sz="2000" i="1">
                            <a:latin typeface="Cambria Math" panose="02040503050406030204" pitchFamily="18" charset="0"/>
                          </a:rPr>
                          <m:t>𝑛</m:t>
                        </m:r>
                      </m:sup>
                    </m:sSup>
                  </m:oMath>
                </a14:m>
                <a:r>
                  <a:rPr lang="en-US" sz="2000" dirty="0"/>
                  <a:t> goes to 1. </a:t>
                </a:r>
                <a:endParaRPr lang="en-US" sz="2400" b="0" dirty="0"/>
              </a:p>
            </p:txBody>
          </p:sp>
        </mc:Choice>
        <mc:Fallback xmlns="">
          <p:sp>
            <p:nvSpPr>
              <p:cNvPr id="5" name="Content Placeholder 2">
                <a:extLst>
                  <a:ext uri="{FF2B5EF4-FFF2-40B4-BE49-F238E27FC236}">
                    <a16:creationId xmlns:a16="http://schemas.microsoft.com/office/drawing/2014/main" id="{7CE40894-C7D7-1D7E-D010-582F6848D4EA}"/>
                  </a:ext>
                </a:extLst>
              </p:cNvPr>
              <p:cNvSpPr txBox="1">
                <a:spLocks noRot="1" noChangeAspect="1" noMove="1" noResize="1" noEditPoints="1" noAdjustHandles="1" noChangeArrowheads="1" noChangeShapeType="1" noTextEdit="1"/>
              </p:cNvSpPr>
              <p:nvPr/>
            </p:nvSpPr>
            <p:spPr>
              <a:xfrm>
                <a:off x="826645" y="4095262"/>
                <a:ext cx="5512887" cy="2531449"/>
              </a:xfrm>
              <a:prstGeom prst="rect">
                <a:avLst/>
              </a:prstGeom>
              <a:blipFill>
                <a:blip r:embed="rId10"/>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76327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EA332-292B-0E74-7F55-7204A3AE5CFD}"/>
              </a:ext>
            </a:extLst>
          </p:cNvPr>
          <p:cNvSpPr>
            <a:spLocks noGrp="1"/>
          </p:cNvSpPr>
          <p:nvPr>
            <p:ph type="title"/>
          </p:nvPr>
        </p:nvSpPr>
        <p:spPr/>
        <p:txBody>
          <a:bodyPr/>
          <a:lstStyle/>
          <a:p>
            <a:r>
              <a:rPr lang="en-US" dirty="0"/>
              <a:t>Concluding discrete distributions</a:t>
            </a:r>
          </a:p>
        </p:txBody>
      </p:sp>
      <p:sp>
        <p:nvSpPr>
          <p:cNvPr id="3" name="Content Placeholder 2">
            <a:extLst>
              <a:ext uri="{FF2B5EF4-FFF2-40B4-BE49-F238E27FC236}">
                <a16:creationId xmlns:a16="http://schemas.microsoft.com/office/drawing/2014/main" id="{5D324D0B-7530-6608-4289-5FE05D065827}"/>
              </a:ext>
            </a:extLst>
          </p:cNvPr>
          <p:cNvSpPr>
            <a:spLocks noGrp="1"/>
          </p:cNvSpPr>
          <p:nvPr>
            <p:ph idx="1"/>
          </p:nvPr>
        </p:nvSpPr>
        <p:spPr>
          <a:xfrm>
            <a:off x="838200" y="1825624"/>
            <a:ext cx="10515600" cy="4822601"/>
          </a:xfrm>
        </p:spPr>
        <p:txBody>
          <a:bodyPr/>
          <a:lstStyle/>
          <a:p>
            <a:r>
              <a:rPr lang="en-US" dirty="0"/>
              <a:t>Question: Can we fit a Poisson to any binomial? Will it be a good fit?</a:t>
            </a:r>
          </a:p>
          <a:p>
            <a:endParaRPr lang="en-US" dirty="0"/>
          </a:p>
          <a:p>
            <a:endParaRPr lang="en-US" dirty="0"/>
          </a:p>
          <a:p>
            <a:endParaRPr lang="en-US" dirty="0"/>
          </a:p>
          <a:p>
            <a:r>
              <a:rPr lang="en-US" dirty="0"/>
              <a:t>To summarize,</a:t>
            </a:r>
          </a:p>
          <a:p>
            <a:r>
              <a:rPr lang="en-US" dirty="0"/>
              <a:t>We can fit a binomial to any Poisson.</a:t>
            </a:r>
          </a:p>
          <a:p>
            <a:r>
              <a:rPr lang="en-US" dirty="0"/>
              <a:t>If p is small, the Poisson is a good approximation of the binomial.</a:t>
            </a:r>
          </a:p>
          <a:p>
            <a:r>
              <a:rPr lang="en-US" dirty="0"/>
              <a:t>If the probability mass is towards the center, the normal is a good approximation for both binomial and Poisson.</a:t>
            </a:r>
          </a:p>
          <a:p>
            <a:pPr marL="0" indent="0">
              <a:buNone/>
            </a:pPr>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477086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3D6B-3AB1-CF37-A4F9-C587E4C4B683}"/>
              </a:ext>
            </a:extLst>
          </p:cNvPr>
          <p:cNvSpPr>
            <a:spLocks noGrp="1"/>
          </p:cNvSpPr>
          <p:nvPr>
            <p:ph type="title"/>
          </p:nvPr>
        </p:nvSpPr>
        <p:spPr/>
        <p:txBody>
          <a:bodyPr/>
          <a:lstStyle/>
          <a:p>
            <a:r>
              <a:rPr lang="en-US" dirty="0"/>
              <a:t>The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0C835D-C7DC-D739-FA0F-0451D5B394CF}"/>
                  </a:ext>
                </a:extLst>
              </p:cNvPr>
              <p:cNvSpPr>
                <a:spLocks noGrp="1"/>
              </p:cNvSpPr>
              <p:nvPr>
                <p:ph idx="1"/>
              </p:nvPr>
            </p:nvSpPr>
            <p:spPr>
              <a:xfrm>
                <a:off x="838200" y="1825624"/>
                <a:ext cx="5103157" cy="4940935"/>
              </a:xfrm>
            </p:spPr>
            <p:txBody>
              <a:bodyPr>
                <a:normAutofit/>
              </a:bodyPr>
              <a:lstStyle/>
              <a:p>
                <a:r>
                  <a:rPr lang="en-US" dirty="0"/>
                  <a:t>First discovered by Abraham de </a:t>
                </a:r>
                <a:r>
                  <a:rPr lang="en-US" dirty="0" err="1"/>
                  <a:t>Moivre</a:t>
                </a:r>
                <a:r>
                  <a:rPr lang="en-US" dirty="0"/>
                  <a:t> as an approximation for the binomial. Named after Gauss.</a:t>
                </a:r>
              </a:p>
              <a:p>
                <a:r>
                  <a:rPr lang="en-US" dirty="0"/>
                  <a:t>A normal with mean 0 and SD 1 is called a standard normal. Denoted by Z. </a:t>
                </a:r>
              </a:p>
              <a:p>
                <a:r>
                  <a:rPr lang="en-US" dirty="0"/>
                  <a:t>Any normal distribution can be standardized.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l-GR" i="1">
                              <a:latin typeface="Cambria Math" panose="02040503050406030204" pitchFamily="18" charset="0"/>
                            </a:rPr>
                            <m:t>𝜇</m:t>
                          </m:r>
                        </m:num>
                        <m:den>
                          <m:r>
                            <m:rPr>
                              <m:nor/>
                            </m:rPr>
                            <a:rPr lang="el-GR"/>
                            <m:t>σ</m:t>
                          </m:r>
                        </m:den>
                      </m:f>
                    </m:oMath>
                  </m:oMathPara>
                </a14:m>
                <a:endParaRPr lang="en-US" dirty="0"/>
              </a:p>
            </p:txBody>
          </p:sp>
        </mc:Choice>
        <mc:Fallback xmlns="">
          <p:sp>
            <p:nvSpPr>
              <p:cNvPr id="3" name="Content Placeholder 2">
                <a:extLst>
                  <a:ext uri="{FF2B5EF4-FFF2-40B4-BE49-F238E27FC236}">
                    <a16:creationId xmlns:a16="http://schemas.microsoft.com/office/drawing/2014/main" id="{A40C835D-C7DC-D739-FA0F-0451D5B394CF}"/>
                  </a:ext>
                </a:extLst>
              </p:cNvPr>
              <p:cNvSpPr>
                <a:spLocks noGrp="1" noRot="1" noChangeAspect="1" noMove="1" noResize="1" noEditPoints="1" noAdjustHandles="1" noChangeArrowheads="1" noChangeShapeType="1" noTextEdit="1"/>
              </p:cNvSpPr>
              <p:nvPr>
                <p:ph idx="1"/>
              </p:nvPr>
            </p:nvSpPr>
            <p:spPr>
              <a:xfrm>
                <a:off x="838200" y="1825624"/>
                <a:ext cx="5103157" cy="4940935"/>
              </a:xfrm>
              <a:blipFill>
                <a:blip r:embed="rId2"/>
                <a:stretch>
                  <a:fillRect l="-2151" t="-1973" r="-1314"/>
                </a:stretch>
              </a:blipFill>
            </p:spPr>
            <p:txBody>
              <a:bodyPr/>
              <a:lstStyle/>
              <a:p>
                <a:r>
                  <a:rPr lang="en-US">
                    <a:noFill/>
                  </a:rPr>
                  <a:t> </a:t>
                </a:r>
              </a:p>
            </p:txBody>
          </p:sp>
        </mc:Fallback>
      </mc:AlternateContent>
      <p:pic>
        <p:nvPicPr>
          <p:cNvPr id="6" name="Picture 5" descr="Explaining the 68-95-99.7 rule for a Normal Distribution | by Michael  Galarnyk | Towards Data Science">
            <a:extLst>
              <a:ext uri="{FF2B5EF4-FFF2-40B4-BE49-F238E27FC236}">
                <a16:creationId xmlns:a16="http://schemas.microsoft.com/office/drawing/2014/main" id="{5A9620D3-C940-4A6F-AE8F-D26B536B1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44257"/>
            <a:ext cx="609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8DAEE5-D015-F60C-6AEC-FED376201576}"/>
              </a:ext>
            </a:extLst>
          </p:cNvPr>
          <p:cNvSpPr txBox="1"/>
          <p:nvPr/>
        </p:nvSpPr>
        <p:spPr>
          <a:xfrm>
            <a:off x="10703858" y="6505706"/>
            <a:ext cx="1488142" cy="307777"/>
          </a:xfrm>
          <a:prstGeom prst="rect">
            <a:avLst/>
          </a:prstGeom>
          <a:noFill/>
        </p:spPr>
        <p:txBody>
          <a:bodyPr wrap="square">
            <a:spAutoFit/>
          </a:bodyPr>
          <a:lstStyle/>
          <a:p>
            <a:r>
              <a:rPr lang="en-US" sz="1400" dirty="0"/>
              <a:t>Image: Wikipedia</a:t>
            </a:r>
          </a:p>
        </p:txBody>
      </p:sp>
    </p:spTree>
    <p:extLst>
      <p:ext uri="{BB962C8B-B14F-4D97-AF65-F5344CB8AC3E}">
        <p14:creationId xmlns:p14="http://schemas.microsoft.com/office/powerpoint/2010/main" val="3101274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39F85-7475-100F-A25A-1BED59C9BE63}"/>
              </a:ext>
            </a:extLst>
          </p:cNvPr>
          <p:cNvSpPr>
            <a:spLocks noGrp="1"/>
          </p:cNvSpPr>
          <p:nvPr>
            <p:ph type="title"/>
          </p:nvPr>
        </p:nvSpPr>
        <p:spPr>
          <a:xfrm>
            <a:off x="838200" y="365126"/>
            <a:ext cx="10515600" cy="958066"/>
          </a:xfrm>
        </p:spPr>
        <p:txBody>
          <a:bodyPr/>
          <a:lstStyle/>
          <a:p>
            <a:r>
              <a:rPr lang="en-US" dirty="0"/>
              <a:t>The Central Limit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24CAAE-F3F3-6029-A7E3-1586FF0B3FBA}"/>
                  </a:ext>
                </a:extLst>
              </p:cNvPr>
              <p:cNvSpPr>
                <a:spLocks noGrp="1"/>
              </p:cNvSpPr>
              <p:nvPr>
                <p:ph idx="1"/>
              </p:nvPr>
            </p:nvSpPr>
            <p:spPr>
              <a:xfrm>
                <a:off x="838200" y="1323191"/>
                <a:ext cx="10515600" cy="5389580"/>
              </a:xfrm>
            </p:spPr>
            <p:txBody>
              <a:bodyPr>
                <a:normAutofit/>
              </a:bodyPr>
              <a:lstStyle/>
              <a:p>
                <a:r>
                  <a:rPr lang="en-US" sz="2400" dirty="0"/>
                  <a:t>For a theoretical population, N is ∞.</a:t>
                </a:r>
              </a:p>
              <a:p>
                <a:r>
                  <a:rPr lang="en-US" sz="2400" dirty="0"/>
                  <a:t>Law of large numbers: As n approaches ∞, the sample mean converges to the population mean.</a:t>
                </a:r>
              </a:p>
              <a:p>
                <a:r>
                  <a:rPr lang="en-US" sz="2400" dirty="0"/>
                  <a:t>Central limit theorem: Means of random samples taken from </a:t>
                </a:r>
                <a:r>
                  <a:rPr lang="en-US" sz="2400" u="sng" dirty="0"/>
                  <a:t>any distribution</a:t>
                </a:r>
                <a:r>
                  <a:rPr lang="en-US" sz="2400" dirty="0"/>
                  <a:t> are distributed normally.</a:t>
                </a:r>
                <a:endParaRPr lang="en-US" sz="2400" u="sng" dirty="0"/>
              </a:p>
              <a:p>
                <a:r>
                  <a:rPr lang="en-US" sz="2400" dirty="0"/>
                  <a:t>When estimating the mean,</a:t>
                </a:r>
              </a:p>
              <a:p>
                <a:pPr lvl="1"/>
                <a:r>
                  <a:rPr lang="en-US" sz="2000" dirty="0"/>
                  <a:t>Accuracy does not depend on the number of sample means.</a:t>
                </a:r>
              </a:p>
              <a:p>
                <a:pPr lvl="1"/>
                <a:r>
                  <a:rPr lang="en-US" sz="2000" dirty="0"/>
                  <a:t>Accuracy improves by a factor of </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𝑛</m:t>
                        </m:r>
                      </m:e>
                    </m:rad>
                  </m:oMath>
                </a14:m>
                <a:r>
                  <a:rPr lang="en-US" sz="2000" dirty="0"/>
                  <a:t> when n is the size of each individual sample.</a:t>
                </a:r>
              </a:p>
              <a:p>
                <a:pPr lvl="1"/>
                <a:r>
                  <a:rPr lang="en-US" sz="2000" dirty="0"/>
                  <a:t>The normalizing factor,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𝑠</m:t>
                        </m:r>
                      </m:num>
                      <m:den>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𝑛</m:t>
                            </m:r>
                          </m:e>
                        </m:rad>
                      </m:den>
                    </m:f>
                  </m:oMath>
                </a14:m>
                <a:r>
                  <a:rPr lang="en-US" sz="2000" dirty="0"/>
                  <a:t> is called the standard error of the mean (SEM).</a:t>
                </a:r>
              </a:p>
              <a:p>
                <a:r>
                  <a:rPr lang="en-US" sz="2400" dirty="0"/>
                  <a:t>The central limit theorem states that for a random variable X that follows </a:t>
                </a:r>
                <a:r>
                  <a:rPr lang="en-US" sz="2400" u="sng" dirty="0"/>
                  <a:t>any distribution</a:t>
                </a:r>
                <a:r>
                  <a:rPr lang="en-US" sz="2400" i="1" dirty="0"/>
                  <a:t>, </a:t>
                </a:r>
                <a14:m>
                  <m:oMath xmlns:m="http://schemas.openxmlformats.org/officeDocument/2006/math">
                    <m:f>
                      <m:fPr>
                        <m:ctrlPr>
                          <a:rPr lang="en-US" sz="2400" i="1" smtClean="0">
                            <a:latin typeface="Cambria Math" panose="02040503050406030204" pitchFamily="18" charset="0"/>
                          </a:rPr>
                        </m:ctrlPr>
                      </m:fPr>
                      <m:num>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𝑋</m:t>
                            </m:r>
                          </m:e>
                        </m:acc>
                        <m:r>
                          <a:rPr lang="en-US" sz="2400" b="0" i="1" smtClean="0">
                            <a:latin typeface="Cambria Math" panose="02040503050406030204" pitchFamily="18" charset="0"/>
                          </a:rPr>
                          <m:t>−</m:t>
                        </m:r>
                        <m:r>
                          <a:rPr lang="el-GR" sz="2400" i="1">
                            <a:latin typeface="Cambria Math" panose="02040503050406030204" pitchFamily="18" charset="0"/>
                          </a:rPr>
                          <m:t>𝜇</m:t>
                        </m:r>
                      </m:num>
                      <m:den>
                        <m:f>
                          <m:fPr>
                            <m:type m:val="skw"/>
                            <m:ctrlPr>
                              <a:rPr lang="en-US" sz="2400" i="1" smtClean="0">
                                <a:latin typeface="Cambria Math" panose="02040503050406030204" pitchFamily="18" charset="0"/>
                              </a:rPr>
                            </m:ctrlPr>
                          </m:fPr>
                          <m:num>
                            <m:r>
                              <a:rPr lang="en-US" sz="2400" b="0" i="1" smtClean="0">
                                <a:latin typeface="Cambria Math" panose="02040503050406030204" pitchFamily="18" charset="0"/>
                              </a:rPr>
                              <m:t>𝑠</m:t>
                            </m:r>
                          </m:num>
                          <m:den>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𝑛</m:t>
                                </m:r>
                              </m:e>
                            </m:rad>
                          </m:den>
                        </m:f>
                      </m:den>
                    </m:f>
                  </m:oMath>
                </a14:m>
                <a:r>
                  <a:rPr lang="en-US" sz="2400" i="1" dirty="0"/>
                  <a:t> </a:t>
                </a:r>
                <a:r>
                  <a:rPr lang="en-US" sz="2400" dirty="0"/>
                  <a:t>follows a standard normal distribution</a:t>
                </a:r>
                <a:r>
                  <a:rPr lang="en-US" sz="2400" i="1" dirty="0"/>
                  <a:t> </a:t>
                </a:r>
                <a:r>
                  <a:rPr lang="en-US" sz="2400" dirty="0"/>
                  <a:t>where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𝑋</m:t>
                        </m:r>
                      </m:e>
                    </m:acc>
                    <m:r>
                      <a:rPr lang="en-US" sz="2400" i="1" dirty="0">
                        <a:latin typeface="Cambria Math" panose="02040503050406030204" pitchFamily="18" charset="0"/>
                      </a:rPr>
                      <m:t> </m:t>
                    </m:r>
                  </m:oMath>
                </a14:m>
                <a:r>
                  <a:rPr lang="en-US" sz="2400" dirty="0"/>
                  <a:t>denotes the means of independently drawn random samples, </a:t>
                </a:r>
                <a14:m>
                  <m:oMath xmlns:m="http://schemas.openxmlformats.org/officeDocument/2006/math">
                    <m:r>
                      <a:rPr lang="el-GR" sz="2400" i="1">
                        <a:latin typeface="Cambria Math" panose="02040503050406030204" pitchFamily="18" charset="0"/>
                      </a:rPr>
                      <m:t>𝜇</m:t>
                    </m:r>
                  </m:oMath>
                </a14:m>
                <a:r>
                  <a:rPr lang="en-US" sz="2400" dirty="0"/>
                  <a:t> is the population mean and s is the sample standard deviation.</a:t>
                </a:r>
              </a:p>
            </p:txBody>
          </p:sp>
        </mc:Choice>
        <mc:Fallback xmlns="">
          <p:sp>
            <p:nvSpPr>
              <p:cNvPr id="3" name="Content Placeholder 2">
                <a:extLst>
                  <a:ext uri="{FF2B5EF4-FFF2-40B4-BE49-F238E27FC236}">
                    <a16:creationId xmlns:a16="http://schemas.microsoft.com/office/drawing/2014/main" id="{EA24CAAE-F3F3-6029-A7E3-1586FF0B3FBA}"/>
                  </a:ext>
                </a:extLst>
              </p:cNvPr>
              <p:cNvSpPr>
                <a:spLocks noGrp="1" noRot="1" noChangeAspect="1" noMove="1" noResize="1" noEditPoints="1" noAdjustHandles="1" noChangeArrowheads="1" noChangeShapeType="1" noTextEdit="1"/>
              </p:cNvSpPr>
              <p:nvPr>
                <p:ph idx="1"/>
              </p:nvPr>
            </p:nvSpPr>
            <p:spPr>
              <a:xfrm>
                <a:off x="838200" y="1323191"/>
                <a:ext cx="10515600" cy="5389580"/>
              </a:xfrm>
              <a:blipFill>
                <a:blip r:embed="rId2"/>
                <a:stretch>
                  <a:fillRect l="-812" t="-1584" b="-1244"/>
                </a:stretch>
              </a:blipFill>
            </p:spPr>
            <p:txBody>
              <a:bodyPr/>
              <a:lstStyle/>
              <a:p>
                <a:r>
                  <a:rPr lang="en-US">
                    <a:noFill/>
                  </a:rPr>
                  <a:t> </a:t>
                </a:r>
              </a:p>
            </p:txBody>
          </p:sp>
        </mc:Fallback>
      </mc:AlternateContent>
      <p:pic>
        <p:nvPicPr>
          <p:cNvPr id="14338" name="Picture 2" descr="Cat Stencil Made from 4 Ply Mat Board image 1">
            <a:extLst>
              <a:ext uri="{FF2B5EF4-FFF2-40B4-BE49-F238E27FC236}">
                <a16:creationId xmlns:a16="http://schemas.microsoft.com/office/drawing/2014/main" id="{C6338465-A681-4002-0B0B-1EE6C72DE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7344" y="145229"/>
            <a:ext cx="908125" cy="90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200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A7858B-AF4C-F2BB-F7AA-4740B2A63CED}"/>
              </a:ext>
            </a:extLst>
          </p:cNvPr>
          <p:cNvPicPr>
            <a:picLocks noChangeAspect="1"/>
          </p:cNvPicPr>
          <p:nvPr/>
        </p:nvPicPr>
        <p:blipFill>
          <a:blip r:embed="rId2"/>
          <a:stretch>
            <a:fillRect/>
          </a:stretch>
        </p:blipFill>
        <p:spPr>
          <a:xfrm>
            <a:off x="1549457" y="2056052"/>
            <a:ext cx="4100707" cy="746180"/>
          </a:xfrm>
          <a:prstGeom prst="rect">
            <a:avLst/>
          </a:prstGeom>
        </p:spPr>
      </p:pic>
      <p:sp>
        <p:nvSpPr>
          <p:cNvPr id="2" name="Title 1">
            <a:extLst>
              <a:ext uri="{FF2B5EF4-FFF2-40B4-BE49-F238E27FC236}">
                <a16:creationId xmlns:a16="http://schemas.microsoft.com/office/drawing/2014/main" id="{3524B180-22DE-CDB6-F9FE-0BB450E25785}"/>
              </a:ext>
            </a:extLst>
          </p:cNvPr>
          <p:cNvSpPr>
            <a:spLocks noGrp="1"/>
          </p:cNvSpPr>
          <p:nvPr>
            <p:ph type="title"/>
          </p:nvPr>
        </p:nvSpPr>
        <p:spPr/>
        <p:txBody>
          <a:bodyPr/>
          <a:lstStyle/>
          <a:p>
            <a:r>
              <a:rPr lang="en-US" dirty="0"/>
              <a:t>Gamma distribution</a:t>
            </a:r>
          </a:p>
        </p:txBody>
      </p:sp>
      <p:sp>
        <p:nvSpPr>
          <p:cNvPr id="3" name="Content Placeholder 2">
            <a:extLst>
              <a:ext uri="{FF2B5EF4-FFF2-40B4-BE49-F238E27FC236}">
                <a16:creationId xmlns:a16="http://schemas.microsoft.com/office/drawing/2014/main" id="{84BF2B4D-EEDD-5833-00D3-F24E7E9DA670}"/>
              </a:ext>
            </a:extLst>
          </p:cNvPr>
          <p:cNvSpPr>
            <a:spLocks noGrp="1"/>
          </p:cNvSpPr>
          <p:nvPr>
            <p:ph idx="1"/>
          </p:nvPr>
        </p:nvSpPr>
        <p:spPr>
          <a:xfrm>
            <a:off x="838201" y="1825625"/>
            <a:ext cx="5562600" cy="4871010"/>
          </a:xfrm>
        </p:spPr>
        <p:txBody>
          <a:bodyPr>
            <a:normAutofit/>
          </a:bodyPr>
          <a:lstStyle/>
          <a:p>
            <a:r>
              <a:rPr lang="en-US" sz="2400" dirty="0"/>
              <a:t>The gamma function: </a:t>
            </a:r>
          </a:p>
          <a:p>
            <a:pPr marL="0" indent="0">
              <a:buNone/>
            </a:pPr>
            <a:endParaRPr lang="en-US" sz="2400" dirty="0"/>
          </a:p>
          <a:p>
            <a:pPr marL="0" indent="0">
              <a:buNone/>
            </a:pPr>
            <a:r>
              <a:rPr lang="en-US" sz="2400" dirty="0"/>
              <a:t>computes factorials for fractions.</a:t>
            </a:r>
          </a:p>
          <a:p>
            <a:r>
              <a:rPr lang="en-US" sz="2400" dirty="0"/>
              <a:t>The gamma distribution can be obtained by dividing both sides by </a:t>
            </a:r>
            <a:r>
              <a:rPr lang="el-GR" sz="2400" dirty="0"/>
              <a:t>Γ</a:t>
            </a:r>
            <a:r>
              <a:rPr lang="en-US" sz="2400" dirty="0"/>
              <a:t>(z).</a:t>
            </a:r>
          </a:p>
          <a:p>
            <a:r>
              <a:rPr lang="en-US" sz="2400" dirty="0"/>
              <a:t>Two parameters: shape and rate.</a:t>
            </a:r>
          </a:p>
          <a:p>
            <a:r>
              <a:rPr lang="en-US" sz="2400" dirty="0"/>
              <a:t>Related to the Normal, Exponential, Chi-squared, Beta distributions.</a:t>
            </a:r>
          </a:p>
          <a:p>
            <a:r>
              <a:rPr lang="en-US" sz="2400" dirty="0"/>
              <a:t>Used as a conjugate prior to model Poisson processes. Gamma(n, </a:t>
            </a:r>
            <a:r>
              <a:rPr lang="el-GR" sz="2400" dirty="0"/>
              <a:t>λ</a:t>
            </a:r>
            <a:r>
              <a:rPr lang="en-US" sz="2400" dirty="0"/>
              <a:t>) models the time required for the nth occurrence of a process that has rate </a:t>
            </a:r>
            <a:r>
              <a:rPr lang="el-GR" sz="2400" dirty="0"/>
              <a:t>λ</a:t>
            </a:r>
            <a:r>
              <a:rPr lang="en-US" sz="2400" dirty="0"/>
              <a:t>.</a:t>
            </a:r>
          </a:p>
          <a:p>
            <a:endParaRPr lang="en-US" sz="2400" dirty="0"/>
          </a:p>
        </p:txBody>
      </p:sp>
      <p:pic>
        <p:nvPicPr>
          <p:cNvPr id="9218" name="Picture 2" descr="Probability density plots of gamma distributions">
            <a:extLst>
              <a:ext uri="{FF2B5EF4-FFF2-40B4-BE49-F238E27FC236}">
                <a16:creationId xmlns:a16="http://schemas.microsoft.com/office/drawing/2014/main" id="{F781FA84-76D3-0FA7-4ED0-9DE5E8291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419" y="1825625"/>
            <a:ext cx="5616381" cy="42166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2B83319-6134-1B72-AD19-FF3EA82DB4CE}"/>
              </a:ext>
            </a:extLst>
          </p:cNvPr>
          <p:cNvSpPr txBox="1"/>
          <p:nvPr/>
        </p:nvSpPr>
        <p:spPr>
          <a:xfrm>
            <a:off x="10703859" y="6505706"/>
            <a:ext cx="1441526" cy="307777"/>
          </a:xfrm>
          <a:prstGeom prst="rect">
            <a:avLst/>
          </a:prstGeom>
          <a:noFill/>
        </p:spPr>
        <p:txBody>
          <a:bodyPr wrap="square">
            <a:spAutoFit/>
          </a:bodyPr>
          <a:lstStyle/>
          <a:p>
            <a:r>
              <a:rPr lang="en-US" sz="1400" dirty="0"/>
              <a:t>Image: Wikipedia</a:t>
            </a:r>
          </a:p>
        </p:txBody>
      </p:sp>
    </p:spTree>
    <p:extLst>
      <p:ext uri="{BB962C8B-B14F-4D97-AF65-F5344CB8AC3E}">
        <p14:creationId xmlns:p14="http://schemas.microsoft.com/office/powerpoint/2010/main" val="1772568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6B22D-1CC1-D062-D93B-4CCB02F6381D}"/>
              </a:ext>
            </a:extLst>
          </p:cNvPr>
          <p:cNvSpPr>
            <a:spLocks noGrp="1"/>
          </p:cNvSpPr>
          <p:nvPr>
            <p:ph type="title"/>
          </p:nvPr>
        </p:nvSpPr>
        <p:spPr>
          <a:xfrm>
            <a:off x="838201" y="298803"/>
            <a:ext cx="5981278" cy="905981"/>
          </a:xfrm>
        </p:spPr>
        <p:txBody>
          <a:bodyPr>
            <a:normAutofit/>
          </a:bodyPr>
          <a:lstStyle/>
          <a:p>
            <a:r>
              <a:rPr lang="en-US" sz="4000" dirty="0"/>
              <a:t>Degrees of freedom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ABBD59-8463-6816-2BFA-F0DA77297B6D}"/>
                  </a:ext>
                </a:extLst>
              </p:cNvPr>
              <p:cNvSpPr>
                <a:spLocks noGrp="1"/>
              </p:cNvSpPr>
              <p:nvPr>
                <p:ph idx="1"/>
              </p:nvPr>
            </p:nvSpPr>
            <p:spPr>
              <a:xfrm>
                <a:off x="838201" y="1353975"/>
                <a:ext cx="5981278" cy="1967450"/>
              </a:xfrm>
            </p:spPr>
            <p:txBody>
              <a:bodyPr>
                <a:normAutofit/>
              </a:bodyPr>
              <a:lstStyle/>
              <a:p>
                <a:r>
                  <a:rPr lang="en-US" sz="2000" dirty="0"/>
                  <a:t>Degrees of freedom: a discrete parameter representing the number of data points that can vary. I.e., if the mean of n numbers is </a:t>
                </a:r>
                <a14:m>
                  <m:oMath xmlns:m="http://schemas.openxmlformats.org/officeDocument/2006/math">
                    <m:acc>
                      <m:accPr>
                        <m:chr m:val="̅"/>
                        <m:ctrlPr>
                          <a:rPr lang="en-US" sz="2000" i="1" dirty="0" smtClean="0">
                            <a:latin typeface="Cambria Math" panose="02040503050406030204" pitchFamily="18" charset="0"/>
                          </a:rPr>
                        </m:ctrlPr>
                      </m:accPr>
                      <m:e>
                        <m:r>
                          <a:rPr lang="en-US" sz="2000" b="0" i="1" dirty="0" smtClean="0">
                            <a:latin typeface="Cambria Math" panose="02040503050406030204" pitchFamily="18" charset="0"/>
                          </a:rPr>
                          <m:t>𝑥</m:t>
                        </m:r>
                      </m:e>
                    </m:acc>
                  </m:oMath>
                </a14:m>
                <a:r>
                  <a:rPr lang="en-US" sz="2000" dirty="0"/>
                  <a:t>, we are only free to choose (n-1) of those numbers for a fixed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a:t>
                </a:r>
              </a:p>
              <a:p>
                <a:r>
                  <a:rPr lang="en-US" sz="2000" dirty="0"/>
                  <a:t>The shapes of the chi-squared, t and F distributions depend on the degrees of freedom.</a:t>
                </a:r>
              </a:p>
            </p:txBody>
          </p:sp>
        </mc:Choice>
        <mc:Fallback xmlns="">
          <p:sp>
            <p:nvSpPr>
              <p:cNvPr id="3" name="Content Placeholder 2">
                <a:extLst>
                  <a:ext uri="{FF2B5EF4-FFF2-40B4-BE49-F238E27FC236}">
                    <a16:creationId xmlns:a16="http://schemas.microsoft.com/office/drawing/2014/main" id="{82ABBD59-8463-6816-2BFA-F0DA77297B6D}"/>
                  </a:ext>
                </a:extLst>
              </p:cNvPr>
              <p:cNvSpPr>
                <a:spLocks noGrp="1" noRot="1" noChangeAspect="1" noMove="1" noResize="1" noEditPoints="1" noAdjustHandles="1" noChangeArrowheads="1" noChangeShapeType="1" noTextEdit="1"/>
              </p:cNvSpPr>
              <p:nvPr>
                <p:ph idx="1"/>
              </p:nvPr>
            </p:nvSpPr>
            <p:spPr>
              <a:xfrm>
                <a:off x="838201" y="1353975"/>
                <a:ext cx="5981278" cy="1967450"/>
              </a:xfrm>
              <a:blipFill>
                <a:blip r:embed="rId2"/>
                <a:stretch>
                  <a:fillRect l="-917" t="-3096" r="-1325" b="-310"/>
                </a:stretch>
              </a:blipFill>
            </p:spPr>
            <p:txBody>
              <a:bodyPr/>
              <a:lstStyle/>
              <a:p>
                <a:r>
                  <a:rPr lang="en-US">
                    <a:noFill/>
                  </a:rPr>
                  <a:t> </a:t>
                </a:r>
              </a:p>
            </p:txBody>
          </p:sp>
        </mc:Fallback>
      </mc:AlternateContent>
      <p:pic>
        <p:nvPicPr>
          <p:cNvPr id="10242" name="Picture 2" descr="undefined">
            <a:extLst>
              <a:ext uri="{FF2B5EF4-FFF2-40B4-BE49-F238E27FC236}">
                <a16:creationId xmlns:a16="http://schemas.microsoft.com/office/drawing/2014/main" id="{8B13E6FC-EBE8-8C32-65AC-7DCBB66BC3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98778" y="4080032"/>
            <a:ext cx="4810874" cy="24054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DDF19CC1-B647-DA67-55C8-A168B198FBAE}"/>
              </a:ext>
            </a:extLst>
          </p:cNvPr>
          <p:cNvGraphicFramePr>
            <a:graphicFrameLocks noGrp="1"/>
          </p:cNvGraphicFramePr>
          <p:nvPr>
            <p:extLst>
              <p:ext uri="{D42A27DB-BD31-4B8C-83A1-F6EECF244321}">
                <p14:modId xmlns:p14="http://schemas.microsoft.com/office/powerpoint/2010/main" val="3858101507"/>
              </p:ext>
            </p:extLst>
          </p:nvPr>
        </p:nvGraphicFramePr>
        <p:xfrm>
          <a:off x="7210341" y="372531"/>
          <a:ext cx="4699311" cy="3138620"/>
        </p:xfrm>
        <a:graphic>
          <a:graphicData uri="http://schemas.openxmlformats.org/drawingml/2006/table">
            <a:tbl>
              <a:tblPr firstRow="1" bandRow="1">
                <a:tableStyleId>{16D9F66E-5EB9-4882-86FB-DCBF35E3C3E4}</a:tableStyleId>
              </a:tblPr>
              <a:tblGrid>
                <a:gridCol w="1576686">
                  <a:extLst>
                    <a:ext uri="{9D8B030D-6E8A-4147-A177-3AD203B41FA5}">
                      <a16:colId xmlns:a16="http://schemas.microsoft.com/office/drawing/2014/main" val="3314643581"/>
                    </a:ext>
                  </a:extLst>
                </a:gridCol>
                <a:gridCol w="1392210">
                  <a:extLst>
                    <a:ext uri="{9D8B030D-6E8A-4147-A177-3AD203B41FA5}">
                      <a16:colId xmlns:a16="http://schemas.microsoft.com/office/drawing/2014/main" val="1861687191"/>
                    </a:ext>
                  </a:extLst>
                </a:gridCol>
                <a:gridCol w="1730415">
                  <a:extLst>
                    <a:ext uri="{9D8B030D-6E8A-4147-A177-3AD203B41FA5}">
                      <a16:colId xmlns:a16="http://schemas.microsoft.com/office/drawing/2014/main" val="2582755948"/>
                    </a:ext>
                  </a:extLst>
                </a:gridCol>
              </a:tblGrid>
              <a:tr h="313862">
                <a:tc>
                  <a:txBody>
                    <a:bodyPr/>
                    <a:lstStyle/>
                    <a:p>
                      <a:pPr algn="l" fontAlgn="b"/>
                      <a:r>
                        <a:rPr lang="en-US" sz="1800" u="none" strike="noStrike">
                          <a:effectLst/>
                        </a:rPr>
                        <a:t>Numbers</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l" fontAlgn="b"/>
                      <a:r>
                        <a:rPr lang="en-US" sz="1800" u="none" strike="noStrike">
                          <a:effectLst/>
                        </a:rPr>
                        <a:t>(X-</a:t>
                      </a:r>
                      <a:r>
                        <a:rPr lang="en-US" sz="1800" u="none" strike="noStrike" err="1">
                          <a:effectLst/>
                        </a:rPr>
                        <a:t>Xbar</a:t>
                      </a: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l" fontAlgn="b"/>
                      <a:r>
                        <a:rPr lang="en-US" sz="1800" u="none" strike="noStrike">
                          <a:effectLst/>
                        </a:rPr>
                        <a:t>(X-</a:t>
                      </a:r>
                      <a:r>
                        <a:rPr lang="en-US" sz="1800" u="none" strike="noStrike" err="1">
                          <a:effectLst/>
                        </a:rPr>
                        <a:t>Xbar</a:t>
                      </a:r>
                      <a:r>
                        <a:rPr lang="en-US" sz="1800" u="none" strike="noStrike">
                          <a:effectLst/>
                        </a:rPr>
                        <a:t>)</a:t>
                      </a:r>
                      <a:r>
                        <a:rPr lang="en-US" sz="1800" u="none" strike="noStrike" baseline="30000">
                          <a:effectLst/>
                        </a:rPr>
                        <a:t>2</a:t>
                      </a:r>
                      <a:endParaRPr lang="en-US" sz="1800" b="0" i="0" u="none" strike="noStrike" baseline="30000">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3834883782"/>
                  </a:ext>
                </a:extLst>
              </a:tr>
              <a:tr h="313862">
                <a:tc>
                  <a:txBody>
                    <a:bodyPr/>
                    <a:lstStyle/>
                    <a:p>
                      <a:pPr algn="r" fontAlgn="b"/>
                      <a:r>
                        <a:rPr lang="en-US" sz="1800" u="none" strike="noStrike">
                          <a:effectLst/>
                        </a:rPr>
                        <a:t>15</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-15</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225</a:t>
                      </a:r>
                      <a:endParaRPr lang="en-US" sz="1800" b="0" i="0" u="none" strike="noStrike">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4085075056"/>
                  </a:ext>
                </a:extLst>
              </a:tr>
              <a:tr h="313862">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-20</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400</a:t>
                      </a:r>
                      <a:endParaRPr lang="en-US" sz="1800" b="0" i="0" u="none" strike="noStrike">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271033778"/>
                  </a:ext>
                </a:extLst>
              </a:tr>
              <a:tr h="313862">
                <a:tc>
                  <a:txBody>
                    <a:bodyPr/>
                    <a:lstStyle/>
                    <a:p>
                      <a:pPr algn="r" fontAlgn="b"/>
                      <a:r>
                        <a:rPr lang="en-US" sz="1800" u="none" strike="noStrike">
                          <a:effectLst/>
                        </a:rPr>
                        <a:t>22</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64</a:t>
                      </a:r>
                      <a:endParaRPr lang="en-US" sz="1800" b="0" i="0" u="none" strike="noStrike">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1566897114"/>
                  </a:ext>
                </a:extLst>
              </a:tr>
              <a:tr h="313862">
                <a:tc>
                  <a:txBody>
                    <a:bodyPr/>
                    <a:lstStyle/>
                    <a:p>
                      <a:pPr algn="r" fontAlgn="b"/>
                      <a:r>
                        <a:rPr lang="en-US" sz="1800" u="none" strike="noStrike">
                          <a:effectLst/>
                        </a:rPr>
                        <a:t>16</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196</a:t>
                      </a:r>
                      <a:endParaRPr lang="en-US" sz="1800" b="0" i="0" u="none" strike="noStrike">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4206937371"/>
                  </a:ext>
                </a:extLst>
              </a:tr>
              <a:tr h="313862">
                <a:tc>
                  <a:txBody>
                    <a:bodyPr/>
                    <a:lstStyle/>
                    <a:p>
                      <a:pPr algn="r" fontAlgn="b"/>
                      <a:r>
                        <a:rPr lang="en-US" sz="1800" u="none" strike="noStrike">
                          <a:effectLst/>
                        </a:rPr>
                        <a:t>15</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-15</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225</a:t>
                      </a:r>
                      <a:endParaRPr lang="en-US" sz="1800" b="0" i="0" u="none" strike="noStrike">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743785767"/>
                  </a:ext>
                </a:extLst>
              </a:tr>
              <a:tr h="313862">
                <a:tc>
                  <a:txBody>
                    <a:bodyPr/>
                    <a:lstStyle/>
                    <a:p>
                      <a:pPr algn="r" fontAlgn="b"/>
                      <a:r>
                        <a:rPr lang="en-US" sz="1800" u="none" strike="noStrike">
                          <a:effectLst/>
                        </a:rPr>
                        <a:t>52</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22</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484</a:t>
                      </a:r>
                      <a:endParaRPr lang="en-US" sz="1800" b="0" i="0" u="none" strike="noStrike">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2820302412"/>
                  </a:ext>
                </a:extLst>
              </a:tr>
              <a:tr h="313862">
                <a:tc>
                  <a:txBody>
                    <a:bodyPr/>
                    <a:lstStyle/>
                    <a:p>
                      <a:pPr algn="r" fontAlgn="b"/>
                      <a:r>
                        <a:rPr lang="en-US" sz="1800" u="none" strike="noStrike">
                          <a:effectLst/>
                        </a:rPr>
                        <a:t>62</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32</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1024</a:t>
                      </a:r>
                      <a:endParaRPr lang="en-US" sz="1800" b="0" i="0" u="none" strike="noStrike">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1323686261"/>
                  </a:ext>
                </a:extLst>
              </a:tr>
              <a:tr h="313862">
                <a:tc>
                  <a:txBody>
                    <a:bodyPr/>
                    <a:lstStyle/>
                    <a:p>
                      <a:pPr algn="r" fontAlgn="b"/>
                      <a:r>
                        <a:rPr lang="en-US" sz="1800" u="none" strike="noStrike">
                          <a:effectLst/>
                        </a:rPr>
                        <a:t>48</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18</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r" fontAlgn="b"/>
                      <a:r>
                        <a:rPr lang="en-US" sz="1800" u="none" strike="noStrike">
                          <a:effectLst/>
                        </a:rPr>
                        <a:t>324</a:t>
                      </a:r>
                      <a:endParaRPr lang="en-US" sz="1800" b="0" i="0" u="none" strike="noStrike">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4251318219"/>
                  </a:ext>
                </a:extLst>
              </a:tr>
              <a:tr h="313862">
                <a:tc>
                  <a:txBody>
                    <a:bodyPr/>
                    <a:lstStyle/>
                    <a:p>
                      <a:pPr algn="l" fontAlgn="b"/>
                      <a:r>
                        <a:rPr lang="en-US" sz="1800" u="none" strike="noStrike" dirty="0">
                          <a:effectLst/>
                        </a:rPr>
                        <a:t>Mean = 30</a:t>
                      </a:r>
                      <a:endParaRPr lang="en-US" sz="1800" b="0" i="0" u="none" strike="noStrike" dirty="0">
                        <a:solidFill>
                          <a:srgbClr val="000000"/>
                        </a:solidFill>
                        <a:effectLst/>
                        <a:latin typeface="Calibri" panose="020F0502020204030204" pitchFamily="34" charset="0"/>
                      </a:endParaRPr>
                    </a:p>
                  </a:txBody>
                  <a:tcPr marL="4319" marR="4319" marT="4319" marB="0" anchor="b"/>
                </a:tc>
                <a:tc>
                  <a:txBody>
                    <a:bodyPr/>
                    <a:lstStyle/>
                    <a:p>
                      <a:pPr algn="l" fontAlgn="b"/>
                      <a:r>
                        <a:rPr lang="en-US" sz="1800" u="none" strike="noStrike">
                          <a:effectLst/>
                        </a:rPr>
                        <a:t>  Sum = 0</a:t>
                      </a:r>
                      <a:endParaRPr lang="en-US" sz="1800" b="0" i="0" u="none" strike="noStrike">
                        <a:solidFill>
                          <a:srgbClr val="000000"/>
                        </a:solidFill>
                        <a:effectLst/>
                        <a:latin typeface="Calibri" panose="020F0502020204030204" pitchFamily="34" charset="0"/>
                      </a:endParaRPr>
                    </a:p>
                  </a:txBody>
                  <a:tcPr marL="4319" marR="4319" marT="4319" marB="0" anchor="b"/>
                </a:tc>
                <a:tc>
                  <a:txBody>
                    <a:bodyPr/>
                    <a:lstStyle/>
                    <a:p>
                      <a:pPr algn="l" fontAlgn="b"/>
                      <a:r>
                        <a:rPr lang="en-US" sz="1800" u="none" strike="noStrike" dirty="0">
                          <a:effectLst/>
                        </a:rPr>
                        <a:t> Sum = 2942</a:t>
                      </a:r>
                      <a:endParaRPr lang="en-US" sz="1800" b="0" i="0" u="none" strike="noStrike" dirty="0">
                        <a:solidFill>
                          <a:srgbClr val="000000"/>
                        </a:solidFill>
                        <a:effectLst/>
                        <a:latin typeface="Calibri" panose="020F0502020204030204" pitchFamily="34" charset="0"/>
                      </a:endParaRPr>
                    </a:p>
                  </a:txBody>
                  <a:tcPr marL="4319" marR="4319" marT="4319" marB="0" anchor="b"/>
                </a:tc>
                <a:extLst>
                  <a:ext uri="{0D108BD9-81ED-4DB2-BD59-A6C34878D82A}">
                    <a16:rowId xmlns:a16="http://schemas.microsoft.com/office/drawing/2014/main" val="4154265242"/>
                  </a:ext>
                </a:extLst>
              </a:tr>
            </a:tbl>
          </a:graphicData>
        </a:graphic>
      </p:graphicFrame>
      <p:sp>
        <p:nvSpPr>
          <p:cNvPr id="5" name="Title 1">
            <a:extLst>
              <a:ext uri="{FF2B5EF4-FFF2-40B4-BE49-F238E27FC236}">
                <a16:creationId xmlns:a16="http://schemas.microsoft.com/office/drawing/2014/main" id="{57717BE5-F50F-8FEC-FAB4-2A1488B247EA}"/>
              </a:ext>
            </a:extLst>
          </p:cNvPr>
          <p:cNvSpPr txBox="1">
            <a:spLocks/>
          </p:cNvSpPr>
          <p:nvPr/>
        </p:nvSpPr>
        <p:spPr>
          <a:xfrm>
            <a:off x="838201" y="3881415"/>
            <a:ext cx="5981278" cy="903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Sum of squares</a:t>
            </a:r>
          </a:p>
        </p:txBody>
      </p:sp>
      <p:sp>
        <p:nvSpPr>
          <p:cNvPr id="6" name="Content Placeholder 2">
            <a:extLst>
              <a:ext uri="{FF2B5EF4-FFF2-40B4-BE49-F238E27FC236}">
                <a16:creationId xmlns:a16="http://schemas.microsoft.com/office/drawing/2014/main" id="{E1E71E45-5A10-EE94-F1A7-B282A5333015}"/>
              </a:ext>
            </a:extLst>
          </p:cNvPr>
          <p:cNvSpPr txBox="1">
            <a:spLocks/>
          </p:cNvSpPr>
          <p:nvPr/>
        </p:nvSpPr>
        <p:spPr>
          <a:xfrm>
            <a:off x="838201" y="4784607"/>
            <a:ext cx="5981278" cy="1126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Squared distances are often used in statistics as a measure of spread/variance/deviation from the mean or a linear model.</a:t>
            </a:r>
          </a:p>
          <a:p>
            <a:endParaRPr lang="en-US" sz="2000" dirty="0"/>
          </a:p>
        </p:txBody>
      </p:sp>
      <p:sp>
        <p:nvSpPr>
          <p:cNvPr id="7" name="TextBox 6">
            <a:extLst>
              <a:ext uri="{FF2B5EF4-FFF2-40B4-BE49-F238E27FC236}">
                <a16:creationId xmlns:a16="http://schemas.microsoft.com/office/drawing/2014/main" id="{EA7732F0-AA9E-64C8-9589-0DB990A96DF0}"/>
              </a:ext>
            </a:extLst>
          </p:cNvPr>
          <p:cNvSpPr txBox="1"/>
          <p:nvPr/>
        </p:nvSpPr>
        <p:spPr>
          <a:xfrm>
            <a:off x="10703858" y="6505706"/>
            <a:ext cx="1485093" cy="307777"/>
          </a:xfrm>
          <a:prstGeom prst="rect">
            <a:avLst/>
          </a:prstGeom>
          <a:noFill/>
        </p:spPr>
        <p:txBody>
          <a:bodyPr wrap="square">
            <a:spAutoFit/>
          </a:bodyPr>
          <a:lstStyle/>
          <a:p>
            <a:r>
              <a:rPr lang="en-US" sz="1400" dirty="0"/>
              <a:t>Image: Wikipedia</a:t>
            </a:r>
          </a:p>
        </p:txBody>
      </p:sp>
    </p:spTree>
    <p:extLst>
      <p:ext uri="{BB962C8B-B14F-4D97-AF65-F5344CB8AC3E}">
        <p14:creationId xmlns:p14="http://schemas.microsoft.com/office/powerpoint/2010/main" val="2934464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6632-A61C-CC2B-4BDF-BE8B2893F6E1}"/>
              </a:ext>
            </a:extLst>
          </p:cNvPr>
          <p:cNvSpPr>
            <a:spLocks noGrp="1"/>
          </p:cNvSpPr>
          <p:nvPr>
            <p:ph type="title"/>
          </p:nvPr>
        </p:nvSpPr>
        <p:spPr>
          <a:xfrm>
            <a:off x="838200" y="365125"/>
            <a:ext cx="10515600" cy="952687"/>
          </a:xfrm>
        </p:spPr>
        <p:txBody>
          <a:bodyPr/>
          <a:lstStyle/>
          <a:p>
            <a:r>
              <a:rPr lang="en-US"/>
              <a:t>Chi-squared distribution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D9886-B650-1AC3-967D-FD910CDC4F58}"/>
                  </a:ext>
                </a:extLst>
              </p:cNvPr>
              <p:cNvSpPr>
                <a:spLocks noGrp="1"/>
              </p:cNvSpPr>
              <p:nvPr>
                <p:ph idx="1"/>
              </p:nvPr>
            </p:nvSpPr>
            <p:spPr>
              <a:xfrm>
                <a:off x="838201" y="1317812"/>
                <a:ext cx="5368514" cy="5385547"/>
              </a:xfrm>
            </p:spPr>
            <p:txBody>
              <a:bodyPr>
                <a:normAutofit lnSpcReduction="10000"/>
              </a:bodyPr>
              <a:lstStyle/>
              <a:p>
                <a:r>
                  <a:rPr lang="en-US" dirty="0"/>
                  <a:t>For a standard normal, Z, the random variable Z</a:t>
                </a:r>
                <a:r>
                  <a:rPr lang="en-US" baseline="30000" dirty="0"/>
                  <a:t>2</a:t>
                </a:r>
                <a:r>
                  <a:rPr lang="en-US" dirty="0"/>
                  <a:t> follows a </a:t>
                </a:r>
                <a:r>
                  <a:rPr lang="el-GR" dirty="0"/>
                  <a:t>χ</a:t>
                </a:r>
                <a:r>
                  <a:rPr lang="en-US" baseline="30000" dirty="0"/>
                  <a:t>2</a:t>
                </a:r>
                <a:r>
                  <a:rPr lang="en-US" dirty="0"/>
                  <a:t> distribution with 1 degrees of freedom.</a:t>
                </a:r>
              </a:p>
              <a:p>
                <a:r>
                  <a:rPr lang="en-US" dirty="0"/>
                  <a:t>Z</a:t>
                </a:r>
                <a:r>
                  <a:rPr lang="en-US" baseline="-25000" dirty="0"/>
                  <a:t>1</a:t>
                </a:r>
                <a:r>
                  <a:rPr lang="en-US" baseline="30000" dirty="0"/>
                  <a:t>2</a:t>
                </a:r>
                <a:r>
                  <a:rPr lang="en-US" dirty="0"/>
                  <a:t> + Z</a:t>
                </a:r>
                <a:r>
                  <a:rPr lang="en-US" baseline="-25000" dirty="0"/>
                  <a:t>2</a:t>
                </a:r>
                <a:r>
                  <a:rPr lang="en-US" baseline="30000" dirty="0"/>
                  <a:t>2</a:t>
                </a:r>
                <a:r>
                  <a:rPr lang="en-US" dirty="0"/>
                  <a:t> + Z</a:t>
                </a:r>
                <a:r>
                  <a:rPr lang="en-US" baseline="-25000" dirty="0"/>
                  <a:t>3</a:t>
                </a:r>
                <a:r>
                  <a:rPr lang="en-US" baseline="30000" dirty="0"/>
                  <a:t>2</a:t>
                </a:r>
                <a:r>
                  <a:rPr lang="en-US" dirty="0"/>
                  <a:t> + … + Z</a:t>
                </a:r>
                <a:r>
                  <a:rPr lang="en-US" baseline="-25000" dirty="0"/>
                  <a:t>n</a:t>
                </a:r>
                <a:r>
                  <a:rPr lang="en-US" baseline="30000" dirty="0"/>
                  <a:t>2</a:t>
                </a:r>
                <a:r>
                  <a:rPr lang="en-US" dirty="0"/>
                  <a:t> standard normal distributions follow a </a:t>
                </a:r>
                <a:r>
                  <a:rPr lang="el-GR" dirty="0"/>
                  <a:t>χ</a:t>
                </a:r>
                <a:r>
                  <a:rPr lang="en-US" baseline="30000" dirty="0"/>
                  <a:t>2</a:t>
                </a:r>
                <a:r>
                  <a:rPr lang="en-US" dirty="0"/>
                  <a:t> distribution with n degrees of freedom.</a:t>
                </a:r>
              </a:p>
              <a:p>
                <a14:m>
                  <m:oMath xmlns:m="http://schemas.openxmlformats.org/officeDocument/2006/math">
                    <m:sSubSup>
                      <m:sSubSupPr>
                        <m:ctrlPr>
                          <a:rPr lang="el-GR" i="1" dirty="0" smtClean="0">
                            <a:latin typeface="Cambria Math" panose="02040503050406030204" pitchFamily="18" charset="0"/>
                          </a:rPr>
                        </m:ctrlPr>
                      </m:sSubSupPr>
                      <m:e>
                        <m:r>
                          <m:rPr>
                            <m:nor/>
                          </m:rPr>
                          <a:rPr lang="el-GR" dirty="0"/>
                          <m:t>χ</m:t>
                        </m:r>
                      </m:e>
                      <m:sub>
                        <m:r>
                          <a:rPr lang="en-US" b="0" i="1" dirty="0" smtClean="0">
                            <a:latin typeface="Cambria Math" panose="02040503050406030204" pitchFamily="18" charset="0"/>
                          </a:rPr>
                          <m:t>𝑣</m:t>
                        </m:r>
                      </m:sub>
                      <m:sup>
                        <m:r>
                          <a:rPr lang="en-US" b="0" i="1" dirty="0" smtClean="0">
                            <a:latin typeface="Cambria Math" panose="02040503050406030204" pitchFamily="18" charset="0"/>
                          </a:rPr>
                          <m:t>2</m:t>
                        </m:r>
                      </m:sup>
                    </m:sSubSup>
                  </m:oMath>
                </a14:m>
                <a:r>
                  <a:rPr lang="en-US" dirty="0"/>
                  <a:t> is the same as the gamma distribution </a:t>
                </a:r>
                <a:r>
                  <a:rPr lang="el-GR" dirty="0"/>
                  <a:t>Γ</a:t>
                </a:r>
                <a:r>
                  <a:rPr lang="en-US" dirty="0"/>
                  <a:t>(k = v, </a:t>
                </a:r>
                <a:r>
                  <a:rPr lang="el-GR" dirty="0"/>
                  <a:t>θ</a:t>
                </a:r>
                <a:r>
                  <a:rPr lang="en-US" dirty="0"/>
                  <a:t> = 2).</a:t>
                </a:r>
              </a:p>
              <a:p>
                <a:r>
                  <a:rPr lang="en-US" dirty="0"/>
                  <a:t>Used in contingency tables to check if the observed data is significantly different from what is expected.</a:t>
                </a:r>
              </a:p>
            </p:txBody>
          </p:sp>
        </mc:Choice>
        <mc:Fallback xmlns="">
          <p:sp>
            <p:nvSpPr>
              <p:cNvPr id="3" name="Content Placeholder 2">
                <a:extLst>
                  <a:ext uri="{FF2B5EF4-FFF2-40B4-BE49-F238E27FC236}">
                    <a16:creationId xmlns:a16="http://schemas.microsoft.com/office/drawing/2014/main" id="{CFDD9886-B650-1AC3-967D-FD910CDC4F58}"/>
                  </a:ext>
                </a:extLst>
              </p:cNvPr>
              <p:cNvSpPr>
                <a:spLocks noGrp="1" noRot="1" noChangeAspect="1" noMove="1" noResize="1" noEditPoints="1" noAdjustHandles="1" noChangeArrowheads="1" noChangeShapeType="1" noTextEdit="1"/>
              </p:cNvSpPr>
              <p:nvPr>
                <p:ph idx="1"/>
              </p:nvPr>
            </p:nvSpPr>
            <p:spPr>
              <a:xfrm>
                <a:off x="838201" y="1317812"/>
                <a:ext cx="5368514" cy="5385547"/>
              </a:xfrm>
              <a:blipFill>
                <a:blip r:embed="rId2"/>
                <a:stretch>
                  <a:fillRect l="-2045" t="-2489" r="-3295" b="-905"/>
                </a:stretch>
              </a:blipFill>
            </p:spPr>
            <p:txBody>
              <a:bodyPr/>
              <a:lstStyle/>
              <a:p>
                <a:r>
                  <a:rPr lang="en-US">
                    <a:noFill/>
                  </a:rPr>
                  <a:t> </a:t>
                </a:r>
              </a:p>
            </p:txBody>
          </p:sp>
        </mc:Fallback>
      </mc:AlternateContent>
      <p:pic>
        <p:nvPicPr>
          <p:cNvPr id="11266" name="Picture 2" descr="undefined">
            <a:extLst>
              <a:ext uri="{FF2B5EF4-FFF2-40B4-BE49-F238E27FC236}">
                <a16:creationId xmlns:a16="http://schemas.microsoft.com/office/drawing/2014/main" id="{14A57027-EECE-B72F-7477-3FD89FE13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903" y="1808629"/>
            <a:ext cx="5368514" cy="40946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FFE4B9-25F1-C211-4C75-2D2416C98DAF}"/>
              </a:ext>
            </a:extLst>
          </p:cNvPr>
          <p:cNvSpPr txBox="1"/>
          <p:nvPr/>
        </p:nvSpPr>
        <p:spPr>
          <a:xfrm>
            <a:off x="10703859" y="6505706"/>
            <a:ext cx="1488142" cy="307777"/>
          </a:xfrm>
          <a:prstGeom prst="rect">
            <a:avLst/>
          </a:prstGeom>
          <a:noFill/>
        </p:spPr>
        <p:txBody>
          <a:bodyPr wrap="square">
            <a:spAutoFit/>
          </a:bodyPr>
          <a:lstStyle/>
          <a:p>
            <a:r>
              <a:rPr lang="en-US" sz="1400" dirty="0"/>
              <a:t>Image: Wikipedia</a:t>
            </a:r>
          </a:p>
        </p:txBody>
      </p:sp>
    </p:spTree>
    <p:extLst>
      <p:ext uri="{BB962C8B-B14F-4D97-AF65-F5344CB8AC3E}">
        <p14:creationId xmlns:p14="http://schemas.microsoft.com/office/powerpoint/2010/main" val="1341419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EFDE-68B3-CCD8-A53D-70FDB903EAA8}"/>
              </a:ext>
            </a:extLst>
          </p:cNvPr>
          <p:cNvSpPr>
            <a:spLocks noGrp="1"/>
          </p:cNvSpPr>
          <p:nvPr>
            <p:ph type="title"/>
          </p:nvPr>
        </p:nvSpPr>
        <p:spPr/>
        <p:txBody>
          <a:bodyPr/>
          <a:lstStyle/>
          <a:p>
            <a:r>
              <a:rPr lang="en-US" dirty="0"/>
              <a:t>Student’s t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B8483A-1C75-3373-1D78-C75A56C5FA0A}"/>
                  </a:ext>
                </a:extLst>
              </p:cNvPr>
              <p:cNvSpPr>
                <a:spLocks noGrp="1"/>
              </p:cNvSpPr>
              <p:nvPr>
                <p:ph idx="1"/>
              </p:nvPr>
            </p:nvSpPr>
            <p:spPr>
              <a:xfrm>
                <a:off x="838200" y="1500692"/>
                <a:ext cx="5734722" cy="4676271"/>
              </a:xfrm>
            </p:spPr>
            <p:txBody>
              <a:bodyPr/>
              <a:lstStyle/>
              <a:p>
                <a:r>
                  <a:rPr lang="en-US" dirty="0"/>
                  <a:t>Widely used in t-tests where the population variance is unknown.</a:t>
                </a:r>
              </a:p>
              <a:p>
                <a:r>
                  <a:rPr lang="en-US" dirty="0"/>
                  <a:t>If Z is a standard normal and V is a Chi-squared distribution with v degrees of freedom, then </a:t>
                </a:r>
                <a14:m>
                  <m:oMath xmlns:m="http://schemas.openxmlformats.org/officeDocument/2006/math">
                    <m:r>
                      <m:rPr>
                        <m:sty m:val="p"/>
                      </m:rPr>
                      <a:rPr lang="en-US">
                        <a:latin typeface="Cambria Math" panose="02040503050406030204" pitchFamily="18" charset="0"/>
                      </a:rPr>
                      <m:t>T</m:t>
                    </m:r>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𝑍</m:t>
                        </m:r>
                      </m:num>
                      <m:den>
                        <m:rad>
                          <m:radPr>
                            <m:degHide m:val="on"/>
                            <m:ctrlPr>
                              <a:rPr lang="en-US" i="1" smtClean="0">
                                <a:latin typeface="Cambria Math" panose="02040503050406030204" pitchFamily="18" charset="0"/>
                              </a:rPr>
                            </m:ctrlPr>
                          </m:radPr>
                          <m:deg/>
                          <m:e>
                            <m:f>
                              <m:fPr>
                                <m:type m:val="skw"/>
                                <m:ctrlPr>
                                  <a:rPr lang="en-US"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𝑣</m:t>
                                </m:r>
                              </m:den>
                            </m:f>
                          </m:e>
                        </m:rad>
                      </m:den>
                    </m:f>
                  </m:oMath>
                </a14:m>
                <a:r>
                  <a:rPr lang="en-US" dirty="0"/>
                  <a:t> follows a t-distribution with v degrees of freedom.</a:t>
                </a:r>
              </a:p>
              <a:p>
                <a:r>
                  <a:rPr lang="en-US" dirty="0"/>
                  <a:t>When sample size is greater than 30, the t distribution converges to a normal.</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EB8483A-1C75-3373-1D78-C75A56C5FA0A}"/>
                  </a:ext>
                </a:extLst>
              </p:cNvPr>
              <p:cNvSpPr>
                <a:spLocks noGrp="1" noRot="1" noChangeAspect="1" noMove="1" noResize="1" noEditPoints="1" noAdjustHandles="1" noChangeArrowheads="1" noChangeShapeType="1" noTextEdit="1"/>
              </p:cNvSpPr>
              <p:nvPr>
                <p:ph idx="1"/>
              </p:nvPr>
            </p:nvSpPr>
            <p:spPr>
              <a:xfrm>
                <a:off x="838200" y="1500692"/>
                <a:ext cx="5734722" cy="4676271"/>
              </a:xfrm>
              <a:blipFill>
                <a:blip r:embed="rId2"/>
                <a:stretch>
                  <a:fillRect l="-1915" t="-2086" r="-3191"/>
                </a:stretch>
              </a:blipFill>
            </p:spPr>
            <p:txBody>
              <a:bodyPr/>
              <a:lstStyle/>
              <a:p>
                <a:r>
                  <a:rPr lang="en-US">
                    <a:noFill/>
                  </a:rPr>
                  <a:t> </a:t>
                </a:r>
              </a:p>
            </p:txBody>
          </p:sp>
        </mc:Fallback>
      </mc:AlternateContent>
      <p:pic>
        <p:nvPicPr>
          <p:cNvPr id="12290" name="Picture 2">
            <a:extLst>
              <a:ext uri="{FF2B5EF4-FFF2-40B4-BE49-F238E27FC236}">
                <a16:creationId xmlns:a16="http://schemas.microsoft.com/office/drawing/2014/main" id="{136145D5-17D4-FB97-48B0-C584B3E2E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429" y="1500692"/>
            <a:ext cx="5172986" cy="41383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3F35A2-8F63-5026-1BBF-27BBB47C9D89}"/>
              </a:ext>
            </a:extLst>
          </p:cNvPr>
          <p:cNvSpPr txBox="1"/>
          <p:nvPr/>
        </p:nvSpPr>
        <p:spPr>
          <a:xfrm>
            <a:off x="10703858" y="6505706"/>
            <a:ext cx="2147495" cy="307777"/>
          </a:xfrm>
          <a:prstGeom prst="rect">
            <a:avLst/>
          </a:prstGeom>
          <a:noFill/>
        </p:spPr>
        <p:txBody>
          <a:bodyPr wrap="square">
            <a:spAutoFit/>
          </a:bodyPr>
          <a:lstStyle/>
          <a:p>
            <a:r>
              <a:rPr lang="en-US" sz="1400" dirty="0"/>
              <a:t>Image: Wikipedia</a:t>
            </a:r>
          </a:p>
        </p:txBody>
      </p:sp>
    </p:spTree>
    <p:extLst>
      <p:ext uri="{BB962C8B-B14F-4D97-AF65-F5344CB8AC3E}">
        <p14:creationId xmlns:p14="http://schemas.microsoft.com/office/powerpoint/2010/main" val="4159520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BA74-85B9-031B-1BD9-71D419BA2441}"/>
              </a:ext>
            </a:extLst>
          </p:cNvPr>
          <p:cNvSpPr>
            <a:spLocks noGrp="1"/>
          </p:cNvSpPr>
          <p:nvPr>
            <p:ph type="title"/>
          </p:nvPr>
        </p:nvSpPr>
        <p:spPr/>
        <p:txBody>
          <a:bodyPr/>
          <a:lstStyle/>
          <a:p>
            <a:r>
              <a:rPr lang="en-US" dirty="0"/>
              <a:t>F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B47B77-A78F-8D58-F588-7843B005FF6A}"/>
                  </a:ext>
                </a:extLst>
              </p:cNvPr>
              <p:cNvSpPr>
                <a:spLocks noGrp="1"/>
              </p:cNvSpPr>
              <p:nvPr>
                <p:ph idx="1"/>
              </p:nvPr>
            </p:nvSpPr>
            <p:spPr>
              <a:xfrm>
                <a:off x="838200" y="1608268"/>
                <a:ext cx="5352826" cy="5018443"/>
              </a:xfrm>
            </p:spPr>
            <p:txBody>
              <a:bodyPr>
                <a:normAutofit/>
              </a:bodyPr>
              <a:lstStyle/>
              <a:p>
                <a:r>
                  <a:rPr lang="en-US" dirty="0"/>
                  <a:t>Named after Sir Ronald A. Fisher.</a:t>
                </a:r>
              </a:p>
              <a:p>
                <a:r>
                  <a:rPr lang="en-US" dirty="0"/>
                  <a:t>The F-distribution is a ratio of two independent Chi-squared distributions with n</a:t>
                </a:r>
                <a:r>
                  <a:rPr lang="en-US" baseline="-25000" dirty="0"/>
                  <a:t>1</a:t>
                </a:r>
                <a:r>
                  <a:rPr lang="en-US" dirty="0"/>
                  <a:t> and n</a:t>
                </a:r>
                <a:r>
                  <a:rPr lang="en-US" baseline="-25000" dirty="0"/>
                  <a:t>2</a:t>
                </a:r>
                <a:r>
                  <a:rPr lang="en-US" dirty="0"/>
                  <a:t> degrees of freedom.</a:t>
                </a:r>
              </a:p>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en>
                        </m:f>
                      </m:num>
                      <m:den>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den>
                    </m:f>
                  </m:oMath>
                </a14:m>
                <a:endParaRPr lang="en-US" dirty="0"/>
              </a:p>
              <a:p>
                <a:r>
                  <a:rPr lang="en-US" dirty="0"/>
                  <a:t>In an ANOVA, V</a:t>
                </a:r>
                <a:r>
                  <a:rPr lang="en-US" baseline="-25000" dirty="0"/>
                  <a:t>1</a:t>
                </a:r>
                <a:r>
                  <a:rPr lang="en-US" dirty="0"/>
                  <a:t> is the fraction of total variance explained by the groups and V</a:t>
                </a:r>
                <a:r>
                  <a:rPr lang="en-US" baseline="-25000" dirty="0"/>
                  <a:t>2</a:t>
                </a:r>
                <a:r>
                  <a:rPr lang="en-US" dirty="0"/>
                  <a:t> is the sum of squares of the group means.</a:t>
                </a:r>
              </a:p>
            </p:txBody>
          </p:sp>
        </mc:Choice>
        <mc:Fallback>
          <p:sp>
            <p:nvSpPr>
              <p:cNvPr id="3" name="Content Placeholder 2">
                <a:extLst>
                  <a:ext uri="{FF2B5EF4-FFF2-40B4-BE49-F238E27FC236}">
                    <a16:creationId xmlns:a16="http://schemas.microsoft.com/office/drawing/2014/main" id="{60B47B77-A78F-8D58-F588-7843B005FF6A}"/>
                  </a:ext>
                </a:extLst>
              </p:cNvPr>
              <p:cNvSpPr>
                <a:spLocks noGrp="1" noRot="1" noChangeAspect="1" noMove="1" noResize="1" noEditPoints="1" noAdjustHandles="1" noChangeArrowheads="1" noChangeShapeType="1" noTextEdit="1"/>
              </p:cNvSpPr>
              <p:nvPr>
                <p:ph idx="1"/>
              </p:nvPr>
            </p:nvSpPr>
            <p:spPr>
              <a:xfrm>
                <a:off x="838200" y="1608268"/>
                <a:ext cx="5352826" cy="5018443"/>
              </a:xfrm>
              <a:blipFill>
                <a:blip r:embed="rId2"/>
                <a:stretch>
                  <a:fillRect l="-2050" t="-2066" r="-2847"/>
                </a:stretch>
              </a:blipFill>
            </p:spPr>
            <p:txBody>
              <a:bodyPr/>
              <a:lstStyle/>
              <a:p>
                <a:r>
                  <a:rPr lang="en-US">
                    <a:noFill/>
                  </a:rPr>
                  <a:t> </a:t>
                </a:r>
              </a:p>
            </p:txBody>
          </p:sp>
        </mc:Fallback>
      </mc:AlternateContent>
      <p:pic>
        <p:nvPicPr>
          <p:cNvPr id="13316" name="Picture 4">
            <a:extLst>
              <a:ext uri="{FF2B5EF4-FFF2-40B4-BE49-F238E27FC236}">
                <a16:creationId xmlns:a16="http://schemas.microsoft.com/office/drawing/2014/main" id="{7DB7CB8E-8604-928A-351D-3EE5B0C5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46" y="310403"/>
            <a:ext cx="5130021" cy="385146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32C0A623-5A1E-4402-5A07-9B467273F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406" y="4226168"/>
            <a:ext cx="5028361" cy="24048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196F90-A303-F89B-37A8-27FCD4DD784C}"/>
              </a:ext>
            </a:extLst>
          </p:cNvPr>
          <p:cNvSpPr txBox="1"/>
          <p:nvPr/>
        </p:nvSpPr>
        <p:spPr>
          <a:xfrm>
            <a:off x="8261873" y="6596390"/>
            <a:ext cx="4087905" cy="261610"/>
          </a:xfrm>
          <a:prstGeom prst="rect">
            <a:avLst/>
          </a:prstGeom>
          <a:noFill/>
        </p:spPr>
        <p:txBody>
          <a:bodyPr wrap="square">
            <a:spAutoFit/>
          </a:bodyPr>
          <a:lstStyle/>
          <a:p>
            <a:r>
              <a:rPr lang="en-US" sz="1100" dirty="0"/>
              <a:t>Images: Wikipedia, https://learning.edanz.com/anova-explained/</a:t>
            </a:r>
          </a:p>
        </p:txBody>
      </p:sp>
    </p:spTree>
    <p:extLst>
      <p:ext uri="{BB962C8B-B14F-4D97-AF65-F5344CB8AC3E}">
        <p14:creationId xmlns:p14="http://schemas.microsoft.com/office/powerpoint/2010/main" val="1478560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B6B5-B604-26AB-2955-8605B7579AB0}"/>
              </a:ext>
            </a:extLst>
          </p:cNvPr>
          <p:cNvSpPr>
            <a:spLocks noGrp="1"/>
          </p:cNvSpPr>
          <p:nvPr>
            <p:ph type="title"/>
          </p:nvPr>
        </p:nvSpPr>
        <p:spPr/>
        <p:txBody>
          <a:bodyPr/>
          <a:lstStyle/>
          <a:p>
            <a:r>
              <a:rPr lang="en-US" dirty="0"/>
              <a:t>Section 3</a:t>
            </a:r>
          </a:p>
        </p:txBody>
      </p:sp>
      <p:sp>
        <p:nvSpPr>
          <p:cNvPr id="3" name="Text Placeholder 2">
            <a:extLst>
              <a:ext uri="{FF2B5EF4-FFF2-40B4-BE49-F238E27FC236}">
                <a16:creationId xmlns:a16="http://schemas.microsoft.com/office/drawing/2014/main" id="{2518AFF4-3F6C-2DD6-FCD3-53054E924B61}"/>
              </a:ext>
            </a:extLst>
          </p:cNvPr>
          <p:cNvSpPr>
            <a:spLocks noGrp="1"/>
          </p:cNvSpPr>
          <p:nvPr>
            <p:ph type="body" idx="1"/>
          </p:nvPr>
        </p:nvSpPr>
        <p:spPr/>
        <p:txBody>
          <a:bodyPr/>
          <a:lstStyle/>
          <a:p>
            <a:r>
              <a:rPr lang="en-US" dirty="0"/>
              <a:t>Simulations, Bayes’ theorem and advanced topics</a:t>
            </a:r>
          </a:p>
        </p:txBody>
      </p:sp>
    </p:spTree>
    <p:extLst>
      <p:ext uri="{BB962C8B-B14F-4D97-AF65-F5344CB8AC3E}">
        <p14:creationId xmlns:p14="http://schemas.microsoft.com/office/powerpoint/2010/main" val="2613219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9B8-CBD5-F03A-3B9D-D2D529F54AB4}"/>
              </a:ext>
            </a:extLst>
          </p:cNvPr>
          <p:cNvSpPr>
            <a:spLocks noGrp="1"/>
          </p:cNvSpPr>
          <p:nvPr>
            <p:ph type="title"/>
          </p:nvPr>
        </p:nvSpPr>
        <p:spPr/>
        <p:txBody>
          <a:bodyPr/>
          <a:lstStyle/>
          <a:p>
            <a:r>
              <a:rPr lang="en-US" dirty="0"/>
              <a:t>Section 1</a:t>
            </a:r>
          </a:p>
        </p:txBody>
      </p:sp>
      <p:sp>
        <p:nvSpPr>
          <p:cNvPr id="3" name="Text Placeholder 2">
            <a:extLst>
              <a:ext uri="{FF2B5EF4-FFF2-40B4-BE49-F238E27FC236}">
                <a16:creationId xmlns:a16="http://schemas.microsoft.com/office/drawing/2014/main" id="{8B3B985A-269C-FB67-9374-68D253CA3F49}"/>
              </a:ext>
            </a:extLst>
          </p:cNvPr>
          <p:cNvSpPr>
            <a:spLocks noGrp="1"/>
          </p:cNvSpPr>
          <p:nvPr>
            <p:ph type="body" idx="1"/>
          </p:nvPr>
        </p:nvSpPr>
        <p:spPr/>
        <p:txBody>
          <a:bodyPr/>
          <a:lstStyle/>
          <a:p>
            <a:r>
              <a:rPr lang="en-US" dirty="0"/>
              <a:t>Basic concepts</a:t>
            </a:r>
          </a:p>
        </p:txBody>
      </p:sp>
    </p:spTree>
    <p:extLst>
      <p:ext uri="{BB962C8B-B14F-4D97-AF65-F5344CB8AC3E}">
        <p14:creationId xmlns:p14="http://schemas.microsoft.com/office/powerpoint/2010/main" val="297326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D17B-643B-A83F-2631-3810F7EB0AEC}"/>
              </a:ext>
            </a:extLst>
          </p:cNvPr>
          <p:cNvSpPr>
            <a:spLocks noGrp="1"/>
          </p:cNvSpPr>
          <p:nvPr>
            <p:ph type="title"/>
          </p:nvPr>
        </p:nvSpPr>
        <p:spPr/>
        <p:txBody>
          <a:bodyPr/>
          <a:lstStyle/>
          <a:p>
            <a:r>
              <a:rPr lang="en-US" dirty="0"/>
              <a:t>Three door problem</a:t>
            </a:r>
          </a:p>
        </p:txBody>
      </p:sp>
      <p:sp>
        <p:nvSpPr>
          <p:cNvPr id="3" name="Content Placeholder 2">
            <a:extLst>
              <a:ext uri="{FF2B5EF4-FFF2-40B4-BE49-F238E27FC236}">
                <a16:creationId xmlns:a16="http://schemas.microsoft.com/office/drawing/2014/main" id="{6EDF2B32-3330-B703-B753-8D035A42AA29}"/>
              </a:ext>
            </a:extLst>
          </p:cNvPr>
          <p:cNvSpPr>
            <a:spLocks noGrp="1"/>
          </p:cNvSpPr>
          <p:nvPr>
            <p:ph idx="1"/>
          </p:nvPr>
        </p:nvSpPr>
        <p:spPr>
          <a:xfrm>
            <a:off x="838200" y="1825625"/>
            <a:ext cx="5584115" cy="4351338"/>
          </a:xfrm>
        </p:spPr>
        <p:txBody>
          <a:bodyPr/>
          <a:lstStyle/>
          <a:p>
            <a:r>
              <a:rPr lang="en-US" dirty="0"/>
              <a:t>From a famous gameshow in the 80’s.</a:t>
            </a:r>
          </a:p>
          <a:p>
            <a:r>
              <a:rPr lang="en-US" dirty="0"/>
              <a:t>There are three doors. One with a prize.</a:t>
            </a:r>
          </a:p>
          <a:p>
            <a:r>
              <a:rPr lang="en-US" dirty="0"/>
              <a:t>Player selects a door.</a:t>
            </a:r>
          </a:p>
          <a:p>
            <a:r>
              <a:rPr lang="en-US" dirty="0"/>
              <a:t>Host opens one of the remaining doors that does not have the prize.</a:t>
            </a:r>
          </a:p>
          <a:p>
            <a:r>
              <a:rPr lang="en-US" dirty="0"/>
              <a:t>Does switching doors now change the probability of winning?</a:t>
            </a:r>
          </a:p>
        </p:txBody>
      </p:sp>
      <p:sp>
        <p:nvSpPr>
          <p:cNvPr id="4" name="Rectangle 3">
            <a:extLst>
              <a:ext uri="{FF2B5EF4-FFF2-40B4-BE49-F238E27FC236}">
                <a16:creationId xmlns:a16="http://schemas.microsoft.com/office/drawing/2014/main" id="{7534FAD4-B08C-8BD4-7066-14B00D111143}"/>
              </a:ext>
            </a:extLst>
          </p:cNvPr>
          <p:cNvSpPr/>
          <p:nvPr/>
        </p:nvSpPr>
        <p:spPr>
          <a:xfrm>
            <a:off x="7788536" y="1279674"/>
            <a:ext cx="898263" cy="1683571"/>
          </a:xfrm>
          <a:prstGeom prst="rect">
            <a:avLst/>
          </a:prstGeom>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E6FFB46-215D-6184-DC93-4E0AECAE0592}"/>
              </a:ext>
            </a:extLst>
          </p:cNvPr>
          <p:cNvSpPr/>
          <p:nvPr/>
        </p:nvSpPr>
        <p:spPr>
          <a:xfrm>
            <a:off x="9043595" y="1279673"/>
            <a:ext cx="898263" cy="1683571"/>
          </a:xfrm>
          <a:prstGeom prst="rect">
            <a:avLst/>
          </a:prstGeom>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12F329-08FE-CD84-6036-BAACDEC49795}"/>
              </a:ext>
            </a:extLst>
          </p:cNvPr>
          <p:cNvSpPr/>
          <p:nvPr/>
        </p:nvSpPr>
        <p:spPr>
          <a:xfrm>
            <a:off x="10298654" y="1279673"/>
            <a:ext cx="898263" cy="1683571"/>
          </a:xfrm>
          <a:prstGeom prst="rect">
            <a:avLst/>
          </a:prstGeom>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B900B7B9-5E8B-ACB9-39EE-8D39DDA5FDF5}"/>
              </a:ext>
            </a:extLst>
          </p:cNvPr>
          <p:cNvSpPr/>
          <p:nvPr/>
        </p:nvSpPr>
        <p:spPr>
          <a:xfrm>
            <a:off x="7906871" y="3429000"/>
            <a:ext cx="650837" cy="8229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7336C4-25B5-DD29-FA30-E044A1C7C3AC}"/>
              </a:ext>
            </a:extLst>
          </p:cNvPr>
          <p:cNvSpPr txBox="1"/>
          <p:nvPr/>
        </p:nvSpPr>
        <p:spPr>
          <a:xfrm>
            <a:off x="7734747" y="4432567"/>
            <a:ext cx="995083" cy="369332"/>
          </a:xfrm>
          <a:prstGeom prst="rect">
            <a:avLst/>
          </a:prstGeom>
          <a:noFill/>
        </p:spPr>
        <p:txBody>
          <a:bodyPr wrap="square" rtlCol="0">
            <a:spAutoFit/>
          </a:bodyPr>
          <a:lstStyle/>
          <a:p>
            <a:r>
              <a:rPr lang="en-US" dirty="0"/>
              <a:t>Selected</a:t>
            </a:r>
          </a:p>
        </p:txBody>
      </p:sp>
    </p:spTree>
    <p:extLst>
      <p:ext uri="{BB962C8B-B14F-4D97-AF65-F5344CB8AC3E}">
        <p14:creationId xmlns:p14="http://schemas.microsoft.com/office/powerpoint/2010/main" val="2840260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D17B-643B-A83F-2631-3810F7EB0AEC}"/>
              </a:ext>
            </a:extLst>
          </p:cNvPr>
          <p:cNvSpPr>
            <a:spLocks noGrp="1"/>
          </p:cNvSpPr>
          <p:nvPr>
            <p:ph type="title"/>
          </p:nvPr>
        </p:nvSpPr>
        <p:spPr/>
        <p:txBody>
          <a:bodyPr/>
          <a:lstStyle/>
          <a:p>
            <a:r>
              <a:rPr lang="en-US" dirty="0"/>
              <a:t>Three door problem</a:t>
            </a:r>
          </a:p>
        </p:txBody>
      </p:sp>
      <p:sp>
        <p:nvSpPr>
          <p:cNvPr id="3" name="Content Placeholder 2">
            <a:extLst>
              <a:ext uri="{FF2B5EF4-FFF2-40B4-BE49-F238E27FC236}">
                <a16:creationId xmlns:a16="http://schemas.microsoft.com/office/drawing/2014/main" id="{6EDF2B32-3330-B703-B753-8D035A42AA29}"/>
              </a:ext>
            </a:extLst>
          </p:cNvPr>
          <p:cNvSpPr>
            <a:spLocks noGrp="1"/>
          </p:cNvSpPr>
          <p:nvPr>
            <p:ph idx="1"/>
          </p:nvPr>
        </p:nvSpPr>
        <p:spPr>
          <a:xfrm>
            <a:off x="838200" y="1825625"/>
            <a:ext cx="5584115" cy="4351338"/>
          </a:xfrm>
        </p:spPr>
        <p:txBody>
          <a:bodyPr/>
          <a:lstStyle/>
          <a:p>
            <a:r>
              <a:rPr lang="en-US" dirty="0"/>
              <a:t>From a famous gameshow in the 80’s.</a:t>
            </a:r>
          </a:p>
          <a:p>
            <a:r>
              <a:rPr lang="en-US" dirty="0"/>
              <a:t>There are three doors. One with a prize.</a:t>
            </a:r>
          </a:p>
          <a:p>
            <a:r>
              <a:rPr lang="en-US" dirty="0"/>
              <a:t>Player selects a door.</a:t>
            </a:r>
          </a:p>
          <a:p>
            <a:r>
              <a:rPr lang="en-US" dirty="0"/>
              <a:t>Host opens one of the remaining doors that does not have the prize.</a:t>
            </a:r>
          </a:p>
          <a:p>
            <a:r>
              <a:rPr lang="en-US" dirty="0"/>
              <a:t>Does switching doors now change the probability of winning?</a:t>
            </a:r>
          </a:p>
        </p:txBody>
      </p:sp>
      <p:sp>
        <p:nvSpPr>
          <p:cNvPr id="4" name="Rectangle 3">
            <a:extLst>
              <a:ext uri="{FF2B5EF4-FFF2-40B4-BE49-F238E27FC236}">
                <a16:creationId xmlns:a16="http://schemas.microsoft.com/office/drawing/2014/main" id="{7534FAD4-B08C-8BD4-7066-14B00D111143}"/>
              </a:ext>
            </a:extLst>
          </p:cNvPr>
          <p:cNvSpPr/>
          <p:nvPr/>
        </p:nvSpPr>
        <p:spPr>
          <a:xfrm>
            <a:off x="7788536" y="1279674"/>
            <a:ext cx="898263" cy="1683571"/>
          </a:xfrm>
          <a:prstGeom prst="rect">
            <a:avLst/>
          </a:prstGeom>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E6FFB46-215D-6184-DC93-4E0AECAE0592}"/>
              </a:ext>
            </a:extLst>
          </p:cNvPr>
          <p:cNvSpPr/>
          <p:nvPr/>
        </p:nvSpPr>
        <p:spPr>
          <a:xfrm>
            <a:off x="9043595" y="1279673"/>
            <a:ext cx="898263" cy="1683571"/>
          </a:xfrm>
          <a:prstGeom prst="rect">
            <a:avLst/>
          </a:prstGeom>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12F329-08FE-CD84-6036-BAACDEC49795}"/>
              </a:ext>
            </a:extLst>
          </p:cNvPr>
          <p:cNvSpPr/>
          <p:nvPr/>
        </p:nvSpPr>
        <p:spPr>
          <a:xfrm>
            <a:off x="10298654" y="1279673"/>
            <a:ext cx="898263" cy="168357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B900B7B9-5E8B-ACB9-39EE-8D39DDA5FDF5}"/>
              </a:ext>
            </a:extLst>
          </p:cNvPr>
          <p:cNvSpPr/>
          <p:nvPr/>
        </p:nvSpPr>
        <p:spPr>
          <a:xfrm>
            <a:off x="7906871" y="3429000"/>
            <a:ext cx="650837" cy="8229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251A472-B10C-1C74-A369-989F774D2B8D}"/>
              </a:ext>
            </a:extLst>
          </p:cNvPr>
          <p:cNvSpPr txBox="1"/>
          <p:nvPr/>
        </p:nvSpPr>
        <p:spPr>
          <a:xfrm>
            <a:off x="10298654" y="1936792"/>
            <a:ext cx="935019" cy="369332"/>
          </a:xfrm>
          <a:prstGeom prst="rect">
            <a:avLst/>
          </a:prstGeom>
          <a:noFill/>
        </p:spPr>
        <p:txBody>
          <a:bodyPr wrap="square" rtlCol="0">
            <a:spAutoFit/>
          </a:bodyPr>
          <a:lstStyle/>
          <a:p>
            <a:r>
              <a:rPr lang="en-US" dirty="0"/>
              <a:t>nothing</a:t>
            </a:r>
          </a:p>
        </p:txBody>
      </p:sp>
      <p:sp>
        <p:nvSpPr>
          <p:cNvPr id="10" name="TextBox 9">
            <a:extLst>
              <a:ext uri="{FF2B5EF4-FFF2-40B4-BE49-F238E27FC236}">
                <a16:creationId xmlns:a16="http://schemas.microsoft.com/office/drawing/2014/main" id="{94D06C7D-B9AB-98E1-82C8-28D555E13528}"/>
              </a:ext>
            </a:extLst>
          </p:cNvPr>
          <p:cNvSpPr txBox="1"/>
          <p:nvPr/>
        </p:nvSpPr>
        <p:spPr>
          <a:xfrm>
            <a:off x="7734747" y="4432567"/>
            <a:ext cx="995083" cy="369332"/>
          </a:xfrm>
          <a:prstGeom prst="rect">
            <a:avLst/>
          </a:prstGeom>
          <a:noFill/>
        </p:spPr>
        <p:txBody>
          <a:bodyPr wrap="square" rtlCol="0">
            <a:spAutoFit/>
          </a:bodyPr>
          <a:lstStyle/>
          <a:p>
            <a:r>
              <a:rPr lang="en-US" dirty="0"/>
              <a:t>Selected</a:t>
            </a:r>
          </a:p>
        </p:txBody>
      </p:sp>
      <p:sp>
        <p:nvSpPr>
          <p:cNvPr id="11" name="TextBox 10">
            <a:extLst>
              <a:ext uri="{FF2B5EF4-FFF2-40B4-BE49-F238E27FC236}">
                <a16:creationId xmlns:a16="http://schemas.microsoft.com/office/drawing/2014/main" id="{54DE27C1-C9D2-2A37-02E4-2B59493A88BE}"/>
              </a:ext>
            </a:extLst>
          </p:cNvPr>
          <p:cNvSpPr txBox="1"/>
          <p:nvPr/>
        </p:nvSpPr>
        <p:spPr>
          <a:xfrm>
            <a:off x="8242150" y="5224383"/>
            <a:ext cx="2829261" cy="707886"/>
          </a:xfrm>
          <a:prstGeom prst="rect">
            <a:avLst/>
          </a:prstGeom>
          <a:noFill/>
        </p:spPr>
        <p:txBody>
          <a:bodyPr wrap="square" rtlCol="0">
            <a:spAutoFit/>
          </a:bodyPr>
          <a:lstStyle/>
          <a:p>
            <a:r>
              <a:rPr lang="en-US" sz="2000" dirty="0"/>
              <a:t>Should we now switch?</a:t>
            </a:r>
          </a:p>
          <a:p>
            <a:r>
              <a:rPr lang="en-US" sz="2000" dirty="0"/>
              <a:t>What are the odds?</a:t>
            </a:r>
          </a:p>
        </p:txBody>
      </p:sp>
      <p:sp>
        <p:nvSpPr>
          <p:cNvPr id="12" name="Arrow: Up 11">
            <a:extLst>
              <a:ext uri="{FF2B5EF4-FFF2-40B4-BE49-F238E27FC236}">
                <a16:creationId xmlns:a16="http://schemas.microsoft.com/office/drawing/2014/main" id="{0DE3A4A2-10EA-3E26-2EAE-8383525D9AE5}"/>
              </a:ext>
            </a:extLst>
          </p:cNvPr>
          <p:cNvSpPr/>
          <p:nvPr/>
        </p:nvSpPr>
        <p:spPr>
          <a:xfrm>
            <a:off x="10421472" y="3434139"/>
            <a:ext cx="650837" cy="8229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53855B2-0AAC-07AF-D327-F623BDB2FA72}"/>
              </a:ext>
            </a:extLst>
          </p:cNvPr>
          <p:cNvSpPr txBox="1"/>
          <p:nvPr/>
        </p:nvSpPr>
        <p:spPr>
          <a:xfrm>
            <a:off x="9781838" y="4472692"/>
            <a:ext cx="1990165" cy="369332"/>
          </a:xfrm>
          <a:prstGeom prst="rect">
            <a:avLst/>
          </a:prstGeom>
          <a:noFill/>
        </p:spPr>
        <p:txBody>
          <a:bodyPr wrap="square" rtlCol="0">
            <a:spAutoFit/>
          </a:bodyPr>
          <a:lstStyle/>
          <a:p>
            <a:pPr algn="ctr"/>
            <a:r>
              <a:rPr lang="en-US" dirty="0"/>
              <a:t>Monty Hall opens</a:t>
            </a:r>
          </a:p>
        </p:txBody>
      </p:sp>
    </p:spTree>
    <p:extLst>
      <p:ext uri="{BB962C8B-B14F-4D97-AF65-F5344CB8AC3E}">
        <p14:creationId xmlns:p14="http://schemas.microsoft.com/office/powerpoint/2010/main" val="151268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66A8D0C-8256-DF20-FCF8-DC8B55D92DDD}"/>
              </a:ext>
            </a:extLst>
          </p:cNvPr>
          <p:cNvSpPr/>
          <p:nvPr/>
        </p:nvSpPr>
        <p:spPr>
          <a:xfrm>
            <a:off x="9298554" y="1197827"/>
            <a:ext cx="2297246" cy="2490476"/>
          </a:xfrm>
          <a:custGeom>
            <a:avLst/>
            <a:gdLst>
              <a:gd name="connsiteX0" fmla="*/ 1052008 w 2297246"/>
              <a:gd name="connsiteY0" fmla="*/ 0 h 2490476"/>
              <a:gd name="connsiteX1" fmla="*/ 2297246 w 2297246"/>
              <a:gd name="connsiteY1" fmla="*/ 1245238 h 2490476"/>
              <a:gd name="connsiteX2" fmla="*/ 1052008 w 2297246"/>
              <a:gd name="connsiteY2" fmla="*/ 2490476 h 2490476"/>
              <a:gd name="connsiteX3" fmla="*/ 19437 w 2297246"/>
              <a:gd name="connsiteY3" fmla="*/ 1941462 h 2490476"/>
              <a:gd name="connsiteX4" fmla="*/ 11778 w 2297246"/>
              <a:gd name="connsiteY4" fmla="*/ 1928855 h 2490476"/>
              <a:gd name="connsiteX5" fmla="*/ 90226 w 2297246"/>
              <a:gd name="connsiteY5" fmla="*/ 1864129 h 2490476"/>
              <a:gd name="connsiteX6" fmla="*/ 340552 w 2297246"/>
              <a:gd name="connsiteY6" fmla="*/ 1259790 h 2490476"/>
              <a:gd name="connsiteX7" fmla="*/ 90226 w 2297246"/>
              <a:gd name="connsiteY7" fmla="*/ 655451 h 2490476"/>
              <a:gd name="connsiteX8" fmla="*/ 0 w 2297246"/>
              <a:gd name="connsiteY8" fmla="*/ 581008 h 2490476"/>
              <a:gd name="connsiteX9" fmla="*/ 19437 w 2297246"/>
              <a:gd name="connsiteY9" fmla="*/ 549014 h 2490476"/>
              <a:gd name="connsiteX10" fmla="*/ 1052008 w 2297246"/>
              <a:gd name="connsiteY10" fmla="*/ 0 h 24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7246" h="2490476">
                <a:moveTo>
                  <a:pt x="1052008" y="0"/>
                </a:moveTo>
                <a:cubicBezTo>
                  <a:pt x="1739734" y="0"/>
                  <a:pt x="2297246" y="557512"/>
                  <a:pt x="2297246" y="1245238"/>
                </a:cubicBezTo>
                <a:cubicBezTo>
                  <a:pt x="2297246" y="1932964"/>
                  <a:pt x="1739734" y="2490476"/>
                  <a:pt x="1052008" y="2490476"/>
                </a:cubicBezTo>
                <a:cubicBezTo>
                  <a:pt x="622179" y="2490476"/>
                  <a:pt x="243215" y="2272698"/>
                  <a:pt x="19437" y="1941462"/>
                </a:cubicBezTo>
                <a:lnTo>
                  <a:pt x="11778" y="1928855"/>
                </a:lnTo>
                <a:lnTo>
                  <a:pt x="90226" y="1864129"/>
                </a:lnTo>
                <a:cubicBezTo>
                  <a:pt x="244890" y="1709465"/>
                  <a:pt x="340552" y="1495799"/>
                  <a:pt x="340552" y="1259790"/>
                </a:cubicBezTo>
                <a:cubicBezTo>
                  <a:pt x="340552" y="1023781"/>
                  <a:pt x="244890" y="810115"/>
                  <a:pt x="90226" y="655451"/>
                </a:cubicBezTo>
                <a:lnTo>
                  <a:pt x="0" y="581008"/>
                </a:lnTo>
                <a:lnTo>
                  <a:pt x="19437" y="549014"/>
                </a:lnTo>
                <a:cubicBezTo>
                  <a:pt x="243215" y="217778"/>
                  <a:pt x="622179" y="0"/>
                  <a:pt x="1052008" y="0"/>
                </a:cubicBez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74E9AF6-0A4C-11D4-BB2A-AFFB59117882}"/>
              </a:ext>
            </a:extLst>
          </p:cNvPr>
          <p:cNvSpPr>
            <a:spLocks noGrp="1"/>
          </p:cNvSpPr>
          <p:nvPr>
            <p:ph type="title"/>
          </p:nvPr>
        </p:nvSpPr>
        <p:spPr/>
        <p:txBody>
          <a:bodyPr/>
          <a:lstStyle/>
          <a:p>
            <a:r>
              <a:rPr lang="en-US" dirty="0"/>
              <a:t>Conditional probabilities</a:t>
            </a:r>
          </a:p>
        </p:txBody>
      </p:sp>
      <p:sp>
        <p:nvSpPr>
          <p:cNvPr id="4" name="Oval 3">
            <a:extLst>
              <a:ext uri="{FF2B5EF4-FFF2-40B4-BE49-F238E27FC236}">
                <a16:creationId xmlns:a16="http://schemas.microsoft.com/office/drawing/2014/main" id="{F95F8204-616F-BA4B-AA8E-4280DAFD1F81}"/>
              </a:ext>
            </a:extLst>
          </p:cNvPr>
          <p:cNvSpPr/>
          <p:nvPr/>
        </p:nvSpPr>
        <p:spPr>
          <a:xfrm>
            <a:off x="1532808" y="1657325"/>
            <a:ext cx="1709330" cy="1709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 name="Oval 4">
            <a:extLst>
              <a:ext uri="{FF2B5EF4-FFF2-40B4-BE49-F238E27FC236}">
                <a16:creationId xmlns:a16="http://schemas.microsoft.com/office/drawing/2014/main" id="{AD72749C-071F-35E5-D559-1DB0C405394A}"/>
              </a:ext>
            </a:extLst>
          </p:cNvPr>
          <p:cNvSpPr/>
          <p:nvPr/>
        </p:nvSpPr>
        <p:spPr>
          <a:xfrm>
            <a:off x="2130155" y="1955998"/>
            <a:ext cx="1075224" cy="107522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7A408E10-B58C-F330-86F7-5C7E35F45BF2}"/>
              </a:ext>
            </a:extLst>
          </p:cNvPr>
          <p:cNvSpPr txBox="1"/>
          <p:nvPr/>
        </p:nvSpPr>
        <p:spPr>
          <a:xfrm>
            <a:off x="1707416" y="2332785"/>
            <a:ext cx="362600"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A</a:t>
            </a:r>
          </a:p>
        </p:txBody>
      </p:sp>
      <p:sp>
        <p:nvSpPr>
          <p:cNvPr id="7" name="TextBox 6">
            <a:extLst>
              <a:ext uri="{FF2B5EF4-FFF2-40B4-BE49-F238E27FC236}">
                <a16:creationId xmlns:a16="http://schemas.microsoft.com/office/drawing/2014/main" id="{0DDF9DA0-715E-68A8-2066-694EA38EC785}"/>
              </a:ext>
            </a:extLst>
          </p:cNvPr>
          <p:cNvSpPr txBox="1"/>
          <p:nvPr/>
        </p:nvSpPr>
        <p:spPr>
          <a:xfrm>
            <a:off x="2480138" y="2328956"/>
            <a:ext cx="335348"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B</a:t>
            </a:r>
          </a:p>
        </p:txBody>
      </p:sp>
      <p:sp>
        <p:nvSpPr>
          <p:cNvPr id="8" name="Freeform: Shape 7">
            <a:extLst>
              <a:ext uri="{FF2B5EF4-FFF2-40B4-BE49-F238E27FC236}">
                <a16:creationId xmlns:a16="http://schemas.microsoft.com/office/drawing/2014/main" id="{F78F574E-935A-616F-9F19-7780F94A92D0}"/>
              </a:ext>
            </a:extLst>
          </p:cNvPr>
          <p:cNvSpPr/>
          <p:nvPr/>
        </p:nvSpPr>
        <p:spPr>
          <a:xfrm>
            <a:off x="5531203" y="1910812"/>
            <a:ext cx="964945" cy="1075224"/>
          </a:xfrm>
          <a:custGeom>
            <a:avLst/>
            <a:gdLst>
              <a:gd name="connsiteX0" fmla="*/ 537612 w 964945"/>
              <a:gd name="connsiteY0" fmla="*/ 0 h 1075224"/>
              <a:gd name="connsiteX1" fmla="*/ 838196 w 964945"/>
              <a:gd name="connsiteY1" fmla="*/ 91816 h 1075224"/>
              <a:gd name="connsiteX2" fmla="*/ 862009 w 964945"/>
              <a:gd name="connsiteY2" fmla="*/ 111463 h 1075224"/>
              <a:gd name="connsiteX3" fmla="*/ 897781 w 964945"/>
              <a:gd name="connsiteY3" fmla="*/ 177369 h 1075224"/>
              <a:gd name="connsiteX4" fmla="*/ 964945 w 964945"/>
              <a:gd name="connsiteY4" fmla="*/ 510043 h 1075224"/>
              <a:gd name="connsiteX5" fmla="*/ 818982 w 964945"/>
              <a:gd name="connsiteY5" fmla="*/ 987894 h 1075224"/>
              <a:gd name="connsiteX6" fmla="*/ 810101 w 964945"/>
              <a:gd name="connsiteY6" fmla="*/ 998658 h 1075224"/>
              <a:gd name="connsiteX7" fmla="*/ 746875 w 964945"/>
              <a:gd name="connsiteY7" fmla="*/ 1032976 h 1075224"/>
              <a:gd name="connsiteX8" fmla="*/ 537612 w 964945"/>
              <a:gd name="connsiteY8" fmla="*/ 1075224 h 1075224"/>
              <a:gd name="connsiteX9" fmla="*/ 0 w 964945"/>
              <a:gd name="connsiteY9" fmla="*/ 537612 h 1075224"/>
              <a:gd name="connsiteX10" fmla="*/ 537612 w 964945"/>
              <a:gd name="connsiteY10" fmla="*/ 0 h 107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945" h="1075224">
                <a:moveTo>
                  <a:pt x="537612" y="0"/>
                </a:moveTo>
                <a:cubicBezTo>
                  <a:pt x="648955" y="0"/>
                  <a:pt x="752393" y="33848"/>
                  <a:pt x="838196" y="91816"/>
                </a:cubicBezTo>
                <a:lnTo>
                  <a:pt x="862009" y="111463"/>
                </a:lnTo>
                <a:lnTo>
                  <a:pt x="897781" y="177369"/>
                </a:lnTo>
                <a:cubicBezTo>
                  <a:pt x="941030" y="279620"/>
                  <a:pt x="964945" y="392039"/>
                  <a:pt x="964945" y="510043"/>
                </a:cubicBezTo>
                <a:cubicBezTo>
                  <a:pt x="964945" y="687050"/>
                  <a:pt x="911136" y="851489"/>
                  <a:pt x="818982" y="987894"/>
                </a:cubicBezTo>
                <a:lnTo>
                  <a:pt x="810101" y="998658"/>
                </a:lnTo>
                <a:lnTo>
                  <a:pt x="746875" y="1032976"/>
                </a:lnTo>
                <a:cubicBezTo>
                  <a:pt x="682556" y="1060181"/>
                  <a:pt x="611841" y="1075224"/>
                  <a:pt x="537612" y="1075224"/>
                </a:cubicBezTo>
                <a:cubicBezTo>
                  <a:pt x="240697" y="1075224"/>
                  <a:pt x="0" y="834527"/>
                  <a:pt x="0" y="537612"/>
                </a:cubicBezTo>
                <a:cubicBezTo>
                  <a:pt x="0" y="240697"/>
                  <a:pt x="240697" y="0"/>
                  <a:pt x="537612" y="0"/>
                </a:cubicBezTo>
                <a:close/>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Freeform: Shape 8">
            <a:extLst>
              <a:ext uri="{FF2B5EF4-FFF2-40B4-BE49-F238E27FC236}">
                <a16:creationId xmlns:a16="http://schemas.microsoft.com/office/drawing/2014/main" id="{FDCE3105-1CFE-B23C-D463-4E3374DEF2F6}"/>
              </a:ext>
            </a:extLst>
          </p:cNvPr>
          <p:cNvSpPr/>
          <p:nvPr/>
        </p:nvSpPr>
        <p:spPr>
          <a:xfrm>
            <a:off x="4786817" y="1566190"/>
            <a:ext cx="1606394" cy="1709330"/>
          </a:xfrm>
          <a:custGeom>
            <a:avLst/>
            <a:gdLst>
              <a:gd name="connsiteX0" fmla="*/ 854665 w 1606394"/>
              <a:gd name="connsiteY0" fmla="*/ 0 h 1709330"/>
              <a:gd name="connsiteX1" fmla="*/ 1563367 w 1606394"/>
              <a:gd name="connsiteY1" fmla="*/ 376814 h 1709330"/>
              <a:gd name="connsiteX2" fmla="*/ 1606394 w 1606394"/>
              <a:gd name="connsiteY2" fmla="*/ 456085 h 1709330"/>
              <a:gd name="connsiteX3" fmla="*/ 1582581 w 1606394"/>
              <a:gd name="connsiteY3" fmla="*/ 436438 h 1709330"/>
              <a:gd name="connsiteX4" fmla="*/ 1281997 w 1606394"/>
              <a:gd name="connsiteY4" fmla="*/ 344622 h 1709330"/>
              <a:gd name="connsiteX5" fmla="*/ 744385 w 1606394"/>
              <a:gd name="connsiteY5" fmla="*/ 882234 h 1709330"/>
              <a:gd name="connsiteX6" fmla="*/ 1281997 w 1606394"/>
              <a:gd name="connsiteY6" fmla="*/ 1419846 h 1709330"/>
              <a:gd name="connsiteX7" fmla="*/ 1491260 w 1606394"/>
              <a:gd name="connsiteY7" fmla="*/ 1377598 h 1709330"/>
              <a:gd name="connsiteX8" fmla="*/ 1554486 w 1606394"/>
              <a:gd name="connsiteY8" fmla="*/ 1343280 h 1709330"/>
              <a:gd name="connsiteX9" fmla="*/ 1459004 w 1606394"/>
              <a:gd name="connsiteY9" fmla="*/ 1459004 h 1709330"/>
              <a:gd name="connsiteX10" fmla="*/ 854665 w 1606394"/>
              <a:gd name="connsiteY10" fmla="*/ 1709330 h 1709330"/>
              <a:gd name="connsiteX11" fmla="*/ 0 w 1606394"/>
              <a:gd name="connsiteY11" fmla="*/ 854665 h 1709330"/>
              <a:gd name="connsiteX12" fmla="*/ 854665 w 1606394"/>
              <a:gd name="connsiteY12" fmla="*/ 0 h 170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6394" h="1709330">
                <a:moveTo>
                  <a:pt x="854665" y="0"/>
                </a:moveTo>
                <a:cubicBezTo>
                  <a:pt x="1149676" y="0"/>
                  <a:pt x="1409777" y="149471"/>
                  <a:pt x="1563367" y="376814"/>
                </a:cubicBezTo>
                <a:lnTo>
                  <a:pt x="1606394" y="456085"/>
                </a:lnTo>
                <a:lnTo>
                  <a:pt x="1582581" y="436438"/>
                </a:lnTo>
                <a:cubicBezTo>
                  <a:pt x="1496778" y="378470"/>
                  <a:pt x="1393340" y="344622"/>
                  <a:pt x="1281997" y="344622"/>
                </a:cubicBezTo>
                <a:cubicBezTo>
                  <a:pt x="985082" y="344622"/>
                  <a:pt x="744385" y="585319"/>
                  <a:pt x="744385" y="882234"/>
                </a:cubicBezTo>
                <a:cubicBezTo>
                  <a:pt x="744385" y="1179149"/>
                  <a:pt x="985082" y="1419846"/>
                  <a:pt x="1281997" y="1419846"/>
                </a:cubicBezTo>
                <a:cubicBezTo>
                  <a:pt x="1356226" y="1419846"/>
                  <a:pt x="1426941" y="1404803"/>
                  <a:pt x="1491260" y="1377598"/>
                </a:cubicBezTo>
                <a:lnTo>
                  <a:pt x="1554486" y="1343280"/>
                </a:lnTo>
                <a:lnTo>
                  <a:pt x="1459004" y="1459004"/>
                </a:lnTo>
                <a:cubicBezTo>
                  <a:pt x="1304340" y="1613668"/>
                  <a:pt x="1090674" y="1709330"/>
                  <a:pt x="854665" y="1709330"/>
                </a:cubicBezTo>
                <a:cubicBezTo>
                  <a:pt x="382647" y="1709330"/>
                  <a:pt x="0" y="1326683"/>
                  <a:pt x="0" y="854665"/>
                </a:cubicBezTo>
                <a:cubicBezTo>
                  <a:pt x="0" y="382647"/>
                  <a:pt x="382647" y="0"/>
                  <a:pt x="85466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Freeform: Shape 9">
            <a:extLst>
              <a:ext uri="{FF2B5EF4-FFF2-40B4-BE49-F238E27FC236}">
                <a16:creationId xmlns:a16="http://schemas.microsoft.com/office/drawing/2014/main" id="{2663B59F-E2E8-269E-FF2C-EE8A9F70E2AF}"/>
              </a:ext>
            </a:extLst>
          </p:cNvPr>
          <p:cNvSpPr/>
          <p:nvPr/>
        </p:nvSpPr>
        <p:spPr>
          <a:xfrm>
            <a:off x="6341304" y="2022276"/>
            <a:ext cx="265123" cy="887195"/>
          </a:xfrm>
          <a:custGeom>
            <a:avLst/>
            <a:gdLst>
              <a:gd name="connsiteX0" fmla="*/ 51908 w 265123"/>
              <a:gd name="connsiteY0" fmla="*/ 0 h 887195"/>
              <a:gd name="connsiteX1" fmla="*/ 107660 w 265123"/>
              <a:gd name="connsiteY1" fmla="*/ 46000 h 887195"/>
              <a:gd name="connsiteX2" fmla="*/ 265123 w 265123"/>
              <a:gd name="connsiteY2" fmla="*/ 426149 h 887195"/>
              <a:gd name="connsiteX3" fmla="*/ 28095 w 265123"/>
              <a:gd name="connsiteY3" fmla="*/ 871945 h 887195"/>
              <a:gd name="connsiteX4" fmla="*/ 0 w 265123"/>
              <a:gd name="connsiteY4" fmla="*/ 887195 h 887195"/>
              <a:gd name="connsiteX5" fmla="*/ 8881 w 265123"/>
              <a:gd name="connsiteY5" fmla="*/ 876431 h 887195"/>
              <a:gd name="connsiteX6" fmla="*/ 154844 w 265123"/>
              <a:gd name="connsiteY6" fmla="*/ 398580 h 887195"/>
              <a:gd name="connsiteX7" fmla="*/ 87680 w 265123"/>
              <a:gd name="connsiteY7" fmla="*/ 65906 h 887195"/>
              <a:gd name="connsiteX8" fmla="*/ 51908 w 265123"/>
              <a:gd name="connsiteY8" fmla="*/ 0 h 88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23" h="887195">
                <a:moveTo>
                  <a:pt x="51908" y="0"/>
                </a:moveTo>
                <a:lnTo>
                  <a:pt x="107660" y="46000"/>
                </a:lnTo>
                <a:cubicBezTo>
                  <a:pt x="204949" y="143289"/>
                  <a:pt x="265123" y="277692"/>
                  <a:pt x="265123" y="426149"/>
                </a:cubicBezTo>
                <a:cubicBezTo>
                  <a:pt x="265123" y="611721"/>
                  <a:pt x="171101" y="775333"/>
                  <a:pt x="28095" y="871945"/>
                </a:cubicBezTo>
                <a:lnTo>
                  <a:pt x="0" y="887195"/>
                </a:lnTo>
                <a:lnTo>
                  <a:pt x="8881" y="876431"/>
                </a:lnTo>
                <a:cubicBezTo>
                  <a:pt x="101035" y="740026"/>
                  <a:pt x="154844" y="575587"/>
                  <a:pt x="154844" y="398580"/>
                </a:cubicBezTo>
                <a:cubicBezTo>
                  <a:pt x="154844" y="280576"/>
                  <a:pt x="130929" y="168157"/>
                  <a:pt x="87680" y="65906"/>
                </a:cubicBezTo>
                <a:lnTo>
                  <a:pt x="51908" y="0"/>
                </a:ln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TextBox 15">
            <a:extLst>
              <a:ext uri="{FF2B5EF4-FFF2-40B4-BE49-F238E27FC236}">
                <a16:creationId xmlns:a16="http://schemas.microsoft.com/office/drawing/2014/main" id="{EE6F6BB7-2F6A-1F0B-EA0A-0AA49975B359}"/>
              </a:ext>
            </a:extLst>
          </p:cNvPr>
          <p:cNvSpPr txBox="1"/>
          <p:nvPr/>
        </p:nvSpPr>
        <p:spPr>
          <a:xfrm>
            <a:off x="4993589" y="2260031"/>
            <a:ext cx="362600"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A</a:t>
            </a:r>
          </a:p>
        </p:txBody>
      </p:sp>
      <p:sp>
        <p:nvSpPr>
          <p:cNvPr id="12" name="TextBox 16">
            <a:extLst>
              <a:ext uri="{FF2B5EF4-FFF2-40B4-BE49-F238E27FC236}">
                <a16:creationId xmlns:a16="http://schemas.microsoft.com/office/drawing/2014/main" id="{DC2B8407-2D37-5C09-2254-BC924BD675FF}"/>
              </a:ext>
            </a:extLst>
          </p:cNvPr>
          <p:cNvSpPr txBox="1"/>
          <p:nvPr/>
        </p:nvSpPr>
        <p:spPr>
          <a:xfrm>
            <a:off x="5770906" y="2274581"/>
            <a:ext cx="76335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A | B</a:t>
            </a:r>
          </a:p>
        </p:txBody>
      </p:sp>
      <p:sp>
        <p:nvSpPr>
          <p:cNvPr id="13" name="Freeform: Shape 12">
            <a:extLst>
              <a:ext uri="{FF2B5EF4-FFF2-40B4-BE49-F238E27FC236}">
                <a16:creationId xmlns:a16="http://schemas.microsoft.com/office/drawing/2014/main" id="{286EEB97-A0F4-8018-A277-15125D1A4448}"/>
              </a:ext>
            </a:extLst>
          </p:cNvPr>
          <p:cNvSpPr/>
          <p:nvPr/>
        </p:nvSpPr>
        <p:spPr>
          <a:xfrm>
            <a:off x="5526608" y="1910812"/>
            <a:ext cx="964945" cy="1075224"/>
          </a:xfrm>
          <a:custGeom>
            <a:avLst/>
            <a:gdLst>
              <a:gd name="connsiteX0" fmla="*/ 537612 w 964945"/>
              <a:gd name="connsiteY0" fmla="*/ 0 h 1075224"/>
              <a:gd name="connsiteX1" fmla="*/ 838196 w 964945"/>
              <a:gd name="connsiteY1" fmla="*/ 91816 h 1075224"/>
              <a:gd name="connsiteX2" fmla="*/ 862009 w 964945"/>
              <a:gd name="connsiteY2" fmla="*/ 111463 h 1075224"/>
              <a:gd name="connsiteX3" fmla="*/ 897781 w 964945"/>
              <a:gd name="connsiteY3" fmla="*/ 177369 h 1075224"/>
              <a:gd name="connsiteX4" fmla="*/ 964945 w 964945"/>
              <a:gd name="connsiteY4" fmla="*/ 510043 h 1075224"/>
              <a:gd name="connsiteX5" fmla="*/ 818982 w 964945"/>
              <a:gd name="connsiteY5" fmla="*/ 987894 h 1075224"/>
              <a:gd name="connsiteX6" fmla="*/ 810101 w 964945"/>
              <a:gd name="connsiteY6" fmla="*/ 998658 h 1075224"/>
              <a:gd name="connsiteX7" fmla="*/ 746875 w 964945"/>
              <a:gd name="connsiteY7" fmla="*/ 1032976 h 1075224"/>
              <a:gd name="connsiteX8" fmla="*/ 537612 w 964945"/>
              <a:gd name="connsiteY8" fmla="*/ 1075224 h 1075224"/>
              <a:gd name="connsiteX9" fmla="*/ 0 w 964945"/>
              <a:gd name="connsiteY9" fmla="*/ 537612 h 1075224"/>
              <a:gd name="connsiteX10" fmla="*/ 537612 w 964945"/>
              <a:gd name="connsiteY10" fmla="*/ 0 h 107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945" h="1075224">
                <a:moveTo>
                  <a:pt x="537612" y="0"/>
                </a:moveTo>
                <a:cubicBezTo>
                  <a:pt x="648955" y="0"/>
                  <a:pt x="752393" y="33848"/>
                  <a:pt x="838196" y="91816"/>
                </a:cubicBezTo>
                <a:lnTo>
                  <a:pt x="862009" y="111463"/>
                </a:lnTo>
                <a:lnTo>
                  <a:pt x="897781" y="177369"/>
                </a:lnTo>
                <a:cubicBezTo>
                  <a:pt x="941030" y="279620"/>
                  <a:pt x="964945" y="392039"/>
                  <a:pt x="964945" y="510043"/>
                </a:cubicBezTo>
                <a:cubicBezTo>
                  <a:pt x="964945" y="687050"/>
                  <a:pt x="911136" y="851489"/>
                  <a:pt x="818982" y="987894"/>
                </a:cubicBezTo>
                <a:lnTo>
                  <a:pt x="810101" y="998658"/>
                </a:lnTo>
                <a:lnTo>
                  <a:pt x="746875" y="1032976"/>
                </a:lnTo>
                <a:cubicBezTo>
                  <a:pt x="682556" y="1060181"/>
                  <a:pt x="611841" y="1075224"/>
                  <a:pt x="537612" y="1075224"/>
                </a:cubicBezTo>
                <a:cubicBezTo>
                  <a:pt x="240697" y="1075224"/>
                  <a:pt x="0" y="834527"/>
                  <a:pt x="0" y="537612"/>
                </a:cubicBezTo>
                <a:cubicBezTo>
                  <a:pt x="0" y="240697"/>
                  <a:pt x="240697" y="0"/>
                  <a:pt x="537612" y="0"/>
                </a:cubicBez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TextBox 18">
            <a:extLst>
              <a:ext uri="{FF2B5EF4-FFF2-40B4-BE49-F238E27FC236}">
                <a16:creationId xmlns:a16="http://schemas.microsoft.com/office/drawing/2014/main" id="{9FDBB3BC-08DE-69FB-003F-DA89AC8DA92D}"/>
              </a:ext>
            </a:extLst>
          </p:cNvPr>
          <p:cNvSpPr txBox="1"/>
          <p:nvPr/>
        </p:nvSpPr>
        <p:spPr>
          <a:xfrm>
            <a:off x="5522777" y="2118353"/>
            <a:ext cx="1003801" cy="64633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both</a:t>
            </a:r>
          </a:p>
          <a:p>
            <a:pPr algn="ctr"/>
            <a:r>
              <a:rPr lang="en-US" b="1" dirty="0"/>
              <a:t>A and B</a:t>
            </a:r>
          </a:p>
        </p:txBody>
      </p:sp>
      <p:sp>
        <p:nvSpPr>
          <p:cNvPr id="15" name="TextBox 19">
            <a:extLst>
              <a:ext uri="{FF2B5EF4-FFF2-40B4-BE49-F238E27FC236}">
                <a16:creationId xmlns:a16="http://schemas.microsoft.com/office/drawing/2014/main" id="{C6B6A081-00BB-2A92-6282-D1D695DEEA83}"/>
              </a:ext>
            </a:extLst>
          </p:cNvPr>
          <p:cNvSpPr txBox="1"/>
          <p:nvPr/>
        </p:nvSpPr>
        <p:spPr>
          <a:xfrm>
            <a:off x="6731256" y="2265392"/>
            <a:ext cx="335348"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B</a:t>
            </a:r>
          </a:p>
        </p:txBody>
      </p:sp>
      <p:sp>
        <p:nvSpPr>
          <p:cNvPr id="16" name="Arrow: Left 15">
            <a:extLst>
              <a:ext uri="{FF2B5EF4-FFF2-40B4-BE49-F238E27FC236}">
                <a16:creationId xmlns:a16="http://schemas.microsoft.com/office/drawing/2014/main" id="{88D36123-7308-B73B-4459-50A9615D55BF}"/>
              </a:ext>
            </a:extLst>
          </p:cNvPr>
          <p:cNvSpPr/>
          <p:nvPr/>
        </p:nvSpPr>
        <p:spPr>
          <a:xfrm>
            <a:off x="6568900" y="2374141"/>
            <a:ext cx="170014" cy="174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DAE3514-1FF7-46AC-F17F-A02E2302B0E6}"/>
              </a:ext>
            </a:extLst>
          </p:cNvPr>
          <p:cNvSpPr/>
          <p:nvPr/>
        </p:nvSpPr>
        <p:spPr>
          <a:xfrm>
            <a:off x="9105324" y="1778836"/>
            <a:ext cx="533782" cy="1347847"/>
          </a:xfrm>
          <a:custGeom>
            <a:avLst/>
            <a:gdLst>
              <a:gd name="connsiteX0" fmla="*/ 193230 w 533782"/>
              <a:gd name="connsiteY0" fmla="*/ 0 h 1347847"/>
              <a:gd name="connsiteX1" fmla="*/ 283456 w 533782"/>
              <a:gd name="connsiteY1" fmla="*/ 74443 h 1347847"/>
              <a:gd name="connsiteX2" fmla="*/ 533782 w 533782"/>
              <a:gd name="connsiteY2" fmla="*/ 678782 h 1347847"/>
              <a:gd name="connsiteX3" fmla="*/ 283456 w 533782"/>
              <a:gd name="connsiteY3" fmla="*/ 1283121 h 1347847"/>
              <a:gd name="connsiteX4" fmla="*/ 205008 w 533782"/>
              <a:gd name="connsiteY4" fmla="*/ 1347847 h 1347847"/>
              <a:gd name="connsiteX5" fmla="*/ 150293 w 533782"/>
              <a:gd name="connsiteY5" fmla="*/ 1257784 h 1347847"/>
              <a:gd name="connsiteX6" fmla="*/ 0 w 533782"/>
              <a:gd name="connsiteY6" fmla="*/ 664230 h 1347847"/>
              <a:gd name="connsiteX7" fmla="*/ 150293 w 533782"/>
              <a:gd name="connsiteY7" fmla="*/ 70676 h 1347847"/>
              <a:gd name="connsiteX8" fmla="*/ 193230 w 533782"/>
              <a:gd name="connsiteY8" fmla="*/ 0 h 134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82" h="1347847">
                <a:moveTo>
                  <a:pt x="193230" y="0"/>
                </a:moveTo>
                <a:lnTo>
                  <a:pt x="283456" y="74443"/>
                </a:lnTo>
                <a:cubicBezTo>
                  <a:pt x="438120" y="229107"/>
                  <a:pt x="533782" y="442773"/>
                  <a:pt x="533782" y="678782"/>
                </a:cubicBezTo>
                <a:cubicBezTo>
                  <a:pt x="533782" y="914791"/>
                  <a:pt x="438120" y="1128457"/>
                  <a:pt x="283456" y="1283121"/>
                </a:cubicBezTo>
                <a:lnTo>
                  <a:pt x="205008" y="1347847"/>
                </a:lnTo>
                <a:lnTo>
                  <a:pt x="150293" y="1257784"/>
                </a:lnTo>
                <a:cubicBezTo>
                  <a:pt x="54445" y="1081343"/>
                  <a:pt x="0" y="879145"/>
                  <a:pt x="0" y="664230"/>
                </a:cubicBezTo>
                <a:cubicBezTo>
                  <a:pt x="0" y="449316"/>
                  <a:pt x="54445" y="247118"/>
                  <a:pt x="150293" y="70676"/>
                </a:cubicBezTo>
                <a:lnTo>
                  <a:pt x="193230" y="0"/>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FC2B4002-5C6C-FBD8-0C98-0F557D97E290}"/>
              </a:ext>
            </a:extLst>
          </p:cNvPr>
          <p:cNvSpPr/>
          <p:nvPr/>
        </p:nvSpPr>
        <p:spPr>
          <a:xfrm>
            <a:off x="7929776" y="1598357"/>
            <a:ext cx="1380556" cy="1709330"/>
          </a:xfrm>
          <a:custGeom>
            <a:avLst/>
            <a:gdLst>
              <a:gd name="connsiteX0" fmla="*/ 854665 w 1380556"/>
              <a:gd name="connsiteY0" fmla="*/ 0 h 1709330"/>
              <a:gd name="connsiteX1" fmla="*/ 1332516 w 1380556"/>
              <a:gd name="connsiteY1" fmla="*/ 145963 h 1709330"/>
              <a:gd name="connsiteX2" fmla="*/ 1368778 w 1380556"/>
              <a:gd name="connsiteY2" fmla="*/ 175883 h 1709330"/>
              <a:gd name="connsiteX3" fmla="*/ 1325841 w 1380556"/>
              <a:gd name="connsiteY3" fmla="*/ 246559 h 1709330"/>
              <a:gd name="connsiteX4" fmla="*/ 1175548 w 1380556"/>
              <a:gd name="connsiteY4" fmla="*/ 840113 h 1709330"/>
              <a:gd name="connsiteX5" fmla="*/ 1325841 w 1380556"/>
              <a:gd name="connsiteY5" fmla="*/ 1433667 h 1709330"/>
              <a:gd name="connsiteX6" fmla="*/ 1380556 w 1380556"/>
              <a:gd name="connsiteY6" fmla="*/ 1523730 h 1709330"/>
              <a:gd name="connsiteX7" fmla="*/ 1332516 w 1380556"/>
              <a:gd name="connsiteY7" fmla="*/ 1563367 h 1709330"/>
              <a:gd name="connsiteX8" fmla="*/ 854665 w 1380556"/>
              <a:gd name="connsiteY8" fmla="*/ 1709330 h 1709330"/>
              <a:gd name="connsiteX9" fmla="*/ 0 w 1380556"/>
              <a:gd name="connsiteY9" fmla="*/ 854665 h 1709330"/>
              <a:gd name="connsiteX10" fmla="*/ 854665 w 1380556"/>
              <a:gd name="connsiteY10" fmla="*/ 0 h 170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0556" h="1709330">
                <a:moveTo>
                  <a:pt x="854665" y="0"/>
                </a:moveTo>
                <a:cubicBezTo>
                  <a:pt x="1031672" y="0"/>
                  <a:pt x="1196111" y="53810"/>
                  <a:pt x="1332516" y="145963"/>
                </a:cubicBezTo>
                <a:lnTo>
                  <a:pt x="1368778" y="175883"/>
                </a:lnTo>
                <a:lnTo>
                  <a:pt x="1325841" y="246559"/>
                </a:lnTo>
                <a:cubicBezTo>
                  <a:pt x="1229993" y="423001"/>
                  <a:pt x="1175548" y="625199"/>
                  <a:pt x="1175548" y="840113"/>
                </a:cubicBezTo>
                <a:cubicBezTo>
                  <a:pt x="1175548" y="1055028"/>
                  <a:pt x="1229993" y="1257226"/>
                  <a:pt x="1325841" y="1433667"/>
                </a:cubicBezTo>
                <a:lnTo>
                  <a:pt x="1380556" y="1523730"/>
                </a:lnTo>
                <a:lnTo>
                  <a:pt x="1332516" y="1563367"/>
                </a:lnTo>
                <a:cubicBezTo>
                  <a:pt x="1196111" y="1655520"/>
                  <a:pt x="1031672" y="1709330"/>
                  <a:pt x="854665" y="1709330"/>
                </a:cubicBezTo>
                <a:cubicBezTo>
                  <a:pt x="382647" y="1709330"/>
                  <a:pt x="0" y="1326683"/>
                  <a:pt x="0" y="854665"/>
                </a:cubicBezTo>
                <a:cubicBezTo>
                  <a:pt x="0" y="382647"/>
                  <a:pt x="382647" y="0"/>
                  <a:pt x="85466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TextBox 27">
            <a:extLst>
              <a:ext uri="{FF2B5EF4-FFF2-40B4-BE49-F238E27FC236}">
                <a16:creationId xmlns:a16="http://schemas.microsoft.com/office/drawing/2014/main" id="{8E718142-953E-4613-5BC3-DFB90D5BDDED}"/>
              </a:ext>
            </a:extLst>
          </p:cNvPr>
          <p:cNvSpPr txBox="1"/>
          <p:nvPr/>
        </p:nvSpPr>
        <p:spPr>
          <a:xfrm>
            <a:off x="8413016" y="2283772"/>
            <a:ext cx="362600"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A</a:t>
            </a:r>
          </a:p>
        </p:txBody>
      </p:sp>
      <p:sp>
        <p:nvSpPr>
          <p:cNvPr id="20" name="TextBox 29">
            <a:extLst>
              <a:ext uri="{FF2B5EF4-FFF2-40B4-BE49-F238E27FC236}">
                <a16:creationId xmlns:a16="http://schemas.microsoft.com/office/drawing/2014/main" id="{B9348E01-3766-32FD-87D8-24A388D29DF8}"/>
              </a:ext>
            </a:extLst>
          </p:cNvPr>
          <p:cNvSpPr txBox="1"/>
          <p:nvPr/>
        </p:nvSpPr>
        <p:spPr>
          <a:xfrm>
            <a:off x="9001939" y="2215614"/>
            <a:ext cx="729687"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t>both</a:t>
            </a:r>
          </a:p>
          <a:p>
            <a:pPr algn="ctr"/>
            <a:r>
              <a:rPr lang="en-US" sz="1200" b="1" dirty="0"/>
              <a:t>A and B</a:t>
            </a:r>
          </a:p>
        </p:txBody>
      </p:sp>
      <p:sp>
        <p:nvSpPr>
          <p:cNvPr id="21" name="TextBox 30">
            <a:extLst>
              <a:ext uri="{FF2B5EF4-FFF2-40B4-BE49-F238E27FC236}">
                <a16:creationId xmlns:a16="http://schemas.microsoft.com/office/drawing/2014/main" id="{C6954EE2-5103-AB5C-4721-E4F7634116ED}"/>
              </a:ext>
            </a:extLst>
          </p:cNvPr>
          <p:cNvSpPr txBox="1"/>
          <p:nvPr/>
        </p:nvSpPr>
        <p:spPr>
          <a:xfrm>
            <a:off x="10196633" y="2155878"/>
            <a:ext cx="453970"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t>B</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4878DD4-4341-4290-8319-7506519B9B88}"/>
                  </a:ext>
                </a:extLst>
              </p:cNvPr>
              <p:cNvSpPr txBox="1"/>
              <p:nvPr/>
            </p:nvSpPr>
            <p:spPr>
              <a:xfrm>
                <a:off x="744035" y="3795749"/>
                <a:ext cx="3286876" cy="1200329"/>
              </a:xfrm>
              <a:prstGeom prst="rect">
                <a:avLst/>
              </a:prstGeom>
              <a:noFill/>
            </p:spPr>
            <p:txBody>
              <a:bodyPr wrap="square">
                <a:spAutoFit/>
              </a:bodyPr>
              <a:lstStyle/>
              <a:p>
                <a:pPr marL="36900" indent="0" algn="ctr">
                  <a:buNone/>
                </a:pPr>
                <a:r>
                  <a:rPr lang="en-US" sz="1800" dirty="0"/>
                  <a:t>Case 1</a:t>
                </a:r>
              </a:p>
              <a:p>
                <a:pPr marL="36900" indent="0" algn="ctr">
                  <a:buNone/>
                </a:pPr>
                <a:r>
                  <a:rPr lang="en-US" sz="1800" dirty="0"/>
                  <a:t>B cannot occur independently.</a:t>
                </a:r>
              </a:p>
              <a:p>
                <a:pPr marL="36900" indent="0" algn="ctr">
                  <a:buNone/>
                </a:pPr>
                <a:r>
                  <a:rPr lang="en-US" sz="1800" dirty="0"/>
                  <a:t>No conditional probabilities.</a:t>
                </a:r>
              </a:p>
              <a:p>
                <a:pPr marL="36900" indent="0" algn="ctr">
                  <a:buNone/>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m:t>
                      </m:r>
                      <m:r>
                        <a:rPr lang="en-US" sz="1800" i="1" dirty="0" smtClean="0">
                          <a:latin typeface="Cambria Math" panose="02040503050406030204" pitchFamily="18" charset="0"/>
                        </a:rPr>
                        <m:t>𝐴</m:t>
                      </m:r>
                      <m:r>
                        <a:rPr lang="en-US" sz="1800" i="1" dirty="0" smtClean="0">
                          <a:latin typeface="Cambria Math" panose="02040503050406030204" pitchFamily="18" charset="0"/>
                        </a:rPr>
                        <m:t> </m:t>
                      </m:r>
                      <m:r>
                        <a:rPr lang="en-US" sz="1800" i="1" dirty="0" smtClean="0">
                          <a:latin typeface="Cambria Math" panose="02040503050406030204" pitchFamily="18" charset="0"/>
                        </a:rPr>
                        <m:t>𝑔𝑖𝑣𝑒𝑛</m:t>
                      </m:r>
                      <m:r>
                        <a:rPr lang="en-US" sz="1800" i="1" dirty="0" smtClean="0">
                          <a:latin typeface="Cambria Math" panose="02040503050406030204" pitchFamily="18" charset="0"/>
                        </a:rPr>
                        <m:t> </m:t>
                      </m:r>
                      <m:r>
                        <a:rPr lang="en-US" sz="1800" i="1" dirty="0" smtClean="0">
                          <a:latin typeface="Cambria Math" panose="02040503050406030204" pitchFamily="18" charset="0"/>
                        </a:rPr>
                        <m:t>𝐵</m:t>
                      </m:r>
                      <m:r>
                        <a:rPr lang="en-US" sz="1800" i="1" dirty="0" smtClean="0">
                          <a:latin typeface="Cambria Math" panose="02040503050406030204" pitchFamily="18" charset="0"/>
                        </a:rPr>
                        <m:t>) = </m:t>
                      </m:r>
                      <m:r>
                        <a:rPr lang="en-US" sz="1800" i="1" dirty="0" smtClean="0">
                          <a:latin typeface="Cambria Math" panose="02040503050406030204" pitchFamily="18" charset="0"/>
                        </a:rPr>
                        <m:t>𝑃</m:t>
                      </m:r>
                      <m:r>
                        <a:rPr lang="en-US" sz="1800" i="1" dirty="0" smtClean="0">
                          <a:latin typeface="Cambria Math" panose="02040503050406030204" pitchFamily="18" charset="0"/>
                        </a:rPr>
                        <m:t> (</m:t>
                      </m:r>
                      <m:r>
                        <a:rPr lang="en-US" sz="1800" i="1" dirty="0" smtClean="0">
                          <a:latin typeface="Cambria Math" panose="02040503050406030204" pitchFamily="18" charset="0"/>
                        </a:rPr>
                        <m:t>𝐴</m:t>
                      </m:r>
                      <m:r>
                        <a:rPr lang="en-US" sz="1800" i="1" dirty="0" smtClean="0">
                          <a:latin typeface="Cambria Math" panose="02040503050406030204" pitchFamily="18" charset="0"/>
                        </a:rPr>
                        <m:t> </m:t>
                      </m:r>
                      <m:r>
                        <a:rPr lang="en-US" sz="1800" i="1" dirty="0" smtClean="0">
                          <a:latin typeface="Cambria Math" panose="02040503050406030204" pitchFamily="18" charset="0"/>
                        </a:rPr>
                        <m:t>𝑎𝑛𝑑</m:t>
                      </m:r>
                      <m:r>
                        <a:rPr lang="en-US" sz="1800" i="1" dirty="0" smtClean="0">
                          <a:latin typeface="Cambria Math" panose="02040503050406030204" pitchFamily="18" charset="0"/>
                        </a:rPr>
                        <m:t> </m:t>
                      </m:r>
                      <m:r>
                        <a:rPr lang="en-US" sz="1800" i="1" dirty="0" smtClean="0">
                          <a:latin typeface="Cambria Math" panose="02040503050406030204" pitchFamily="18" charset="0"/>
                        </a:rPr>
                        <m:t>𝐵</m:t>
                      </m:r>
                      <m:r>
                        <a:rPr lang="en-US" sz="1800" i="1" dirty="0" smtClean="0">
                          <a:latin typeface="Cambria Math" panose="02040503050406030204" pitchFamily="18" charset="0"/>
                        </a:rPr>
                        <m:t>)</m:t>
                      </m:r>
                    </m:oMath>
                  </m:oMathPara>
                </a14:m>
                <a:endParaRPr lang="en-US" sz="1800" dirty="0"/>
              </a:p>
            </p:txBody>
          </p:sp>
        </mc:Choice>
        <mc:Fallback xmlns="">
          <p:sp>
            <p:nvSpPr>
              <p:cNvPr id="23" name="TextBox 22">
                <a:extLst>
                  <a:ext uri="{FF2B5EF4-FFF2-40B4-BE49-F238E27FC236}">
                    <a16:creationId xmlns:a16="http://schemas.microsoft.com/office/drawing/2014/main" id="{14878DD4-4341-4290-8319-7506519B9B88}"/>
                  </a:ext>
                </a:extLst>
              </p:cNvPr>
              <p:cNvSpPr txBox="1">
                <a:spLocks noRot="1" noChangeAspect="1" noMove="1" noResize="1" noEditPoints="1" noAdjustHandles="1" noChangeArrowheads="1" noChangeShapeType="1" noTextEdit="1"/>
              </p:cNvSpPr>
              <p:nvPr/>
            </p:nvSpPr>
            <p:spPr>
              <a:xfrm>
                <a:off x="744035" y="3795749"/>
                <a:ext cx="3286876" cy="1200329"/>
              </a:xfrm>
              <a:prstGeom prst="rect">
                <a:avLst/>
              </a:prstGeom>
              <a:blipFill>
                <a:blip r:embed="rId2"/>
                <a:stretch>
                  <a:fillRect t="-3046" b="-3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1BADF5F-CA62-66D6-ABD9-F056206D0A9F}"/>
                  </a:ext>
                </a:extLst>
              </p:cNvPr>
              <p:cNvSpPr txBox="1"/>
              <p:nvPr/>
            </p:nvSpPr>
            <p:spPr>
              <a:xfrm>
                <a:off x="3850518" y="3795749"/>
                <a:ext cx="3840776" cy="1500091"/>
              </a:xfrm>
              <a:prstGeom prst="rect">
                <a:avLst/>
              </a:prstGeom>
              <a:noFill/>
            </p:spPr>
            <p:txBody>
              <a:bodyPr wrap="square">
                <a:spAutoFit/>
              </a:bodyPr>
              <a:lstStyle/>
              <a:p>
                <a:pPr marL="36900" indent="0" algn="ctr">
                  <a:buFont typeface="Wingdings 2" charset="2"/>
                  <a:buNone/>
                </a:pPr>
                <a:r>
                  <a:rPr lang="en-US" sz="1800" dirty="0"/>
                  <a:t>Case 2</a:t>
                </a:r>
              </a:p>
              <a:p>
                <a:pPr marL="36900" indent="0" algn="ctr">
                  <a:buFont typeface="Wingdings 2" charset="2"/>
                  <a:buNone/>
                </a:pPr>
                <a:r>
                  <a:rPr lang="en-US" sz="1800" dirty="0"/>
                  <a:t>B has a small chance of occurring independently.</a:t>
                </a:r>
              </a:p>
              <a:p>
                <a:pPr marL="36900" indent="0" algn="ctr">
                  <a:buNone/>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m:t>
                      </m:r>
                      <m:r>
                        <a:rPr lang="en-US" sz="1800" i="1" dirty="0" smtClean="0">
                          <a:latin typeface="Cambria Math" panose="02040503050406030204" pitchFamily="18" charset="0"/>
                        </a:rPr>
                        <m:t>𝐴</m:t>
                      </m:r>
                      <m:r>
                        <a:rPr lang="en-US" sz="1800" i="1" dirty="0" smtClean="0">
                          <a:latin typeface="Cambria Math" panose="02040503050406030204" pitchFamily="18" charset="0"/>
                        </a:rPr>
                        <m:t> </m:t>
                      </m:r>
                      <m:r>
                        <a:rPr lang="en-US" sz="1800" i="1" dirty="0" smtClean="0">
                          <a:latin typeface="Cambria Math" panose="02040503050406030204" pitchFamily="18" charset="0"/>
                        </a:rPr>
                        <m:t>𝑔𝑖𝑣𝑒𝑛</m:t>
                      </m:r>
                      <m:r>
                        <a:rPr lang="en-US" sz="1800" i="1" dirty="0" smtClean="0">
                          <a:latin typeface="Cambria Math" panose="02040503050406030204" pitchFamily="18" charset="0"/>
                        </a:rPr>
                        <m:t> </m:t>
                      </m:r>
                      <m:r>
                        <a:rPr lang="en-US" sz="1800" i="1" dirty="0" smtClean="0">
                          <a:latin typeface="Cambria Math" panose="02040503050406030204" pitchFamily="18" charset="0"/>
                        </a:rPr>
                        <m:t>𝐵</m:t>
                      </m:r>
                      <m:r>
                        <a:rPr lang="en-US" sz="1800" i="1" dirty="0" smtClean="0">
                          <a:latin typeface="Cambria Math" panose="02040503050406030204" pitchFamily="18" charset="0"/>
                        </a:rPr>
                        <m:t>) = </m:t>
                      </m:r>
                      <m:f>
                        <m:fPr>
                          <m:ctrlPr>
                            <a:rPr lang="en-US" sz="1800" i="1" dirty="0" smtClean="0">
                              <a:latin typeface="Cambria Math" panose="02040503050406030204" pitchFamily="18" charset="0"/>
                            </a:rPr>
                          </m:ctrlPr>
                        </m:fPr>
                        <m:num>
                          <m:r>
                            <a:rPr lang="en-US" sz="1800" i="1" dirty="0">
                              <a:latin typeface="Cambria Math" panose="02040503050406030204" pitchFamily="18" charset="0"/>
                            </a:rPr>
                            <m:t>𝑃</m:t>
                          </m:r>
                          <m:r>
                            <a:rPr lang="en-US" sz="1800" i="1" dirty="0">
                              <a:latin typeface="Cambria Math" panose="02040503050406030204" pitchFamily="18" charset="0"/>
                            </a:rPr>
                            <m:t> (</m:t>
                          </m:r>
                          <m:r>
                            <a:rPr lang="en-US" sz="1800" i="1" dirty="0">
                              <a:latin typeface="Cambria Math" panose="02040503050406030204" pitchFamily="18" charset="0"/>
                            </a:rPr>
                            <m:t>𝐴</m:t>
                          </m:r>
                          <m:r>
                            <a:rPr lang="en-US" sz="1800" i="1" dirty="0">
                              <a:latin typeface="Cambria Math" panose="02040503050406030204" pitchFamily="18" charset="0"/>
                            </a:rPr>
                            <m:t> </m:t>
                          </m:r>
                          <m:r>
                            <a:rPr lang="en-US" sz="1800" i="1" dirty="0">
                              <a:latin typeface="Cambria Math" panose="02040503050406030204" pitchFamily="18" charset="0"/>
                            </a:rPr>
                            <m:t>𝑎𝑛𝑑</m:t>
                          </m:r>
                          <m:r>
                            <a:rPr lang="en-US" sz="1800" i="1" dirty="0">
                              <a:latin typeface="Cambria Math" panose="02040503050406030204" pitchFamily="18" charset="0"/>
                            </a:rPr>
                            <m:t> </m:t>
                          </m:r>
                          <m:r>
                            <a:rPr lang="en-US" sz="1800" i="1" dirty="0">
                              <a:latin typeface="Cambria Math" panose="02040503050406030204" pitchFamily="18" charset="0"/>
                            </a:rPr>
                            <m:t>𝐵</m:t>
                          </m:r>
                          <m:r>
                            <a:rPr lang="en-US" sz="1800" i="1" dirty="0">
                              <a:latin typeface="Cambria Math" panose="02040503050406030204" pitchFamily="18" charset="0"/>
                            </a:rPr>
                            <m:t>)</m:t>
                          </m:r>
                        </m:num>
                        <m:den>
                          <m:r>
                            <a:rPr lang="en-US" sz="1800" b="0" i="1" dirty="0" smtClean="0">
                              <a:latin typeface="Cambria Math" panose="02040503050406030204" pitchFamily="18" charset="0"/>
                            </a:rPr>
                            <m:t>𝑃</m:t>
                          </m:r>
                          <m:r>
                            <a:rPr lang="en-US" sz="1800" b="0" i="1" dirty="0" smtClean="0">
                              <a:latin typeface="Cambria Math" panose="02040503050406030204" pitchFamily="18" charset="0"/>
                            </a:rPr>
                            <m:t> (</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den>
                      </m:f>
                    </m:oMath>
                  </m:oMathPara>
                </a14:m>
                <a:endParaRPr lang="en-US" sz="1800" dirty="0"/>
              </a:p>
            </p:txBody>
          </p:sp>
        </mc:Choice>
        <mc:Fallback xmlns="">
          <p:sp>
            <p:nvSpPr>
              <p:cNvPr id="25" name="TextBox 24">
                <a:extLst>
                  <a:ext uri="{FF2B5EF4-FFF2-40B4-BE49-F238E27FC236}">
                    <a16:creationId xmlns:a16="http://schemas.microsoft.com/office/drawing/2014/main" id="{21BADF5F-CA62-66D6-ABD9-F056206D0A9F}"/>
                  </a:ext>
                </a:extLst>
              </p:cNvPr>
              <p:cNvSpPr txBox="1">
                <a:spLocks noRot="1" noChangeAspect="1" noMove="1" noResize="1" noEditPoints="1" noAdjustHandles="1" noChangeArrowheads="1" noChangeShapeType="1" noTextEdit="1"/>
              </p:cNvSpPr>
              <p:nvPr/>
            </p:nvSpPr>
            <p:spPr>
              <a:xfrm>
                <a:off x="3850518" y="3795749"/>
                <a:ext cx="3840776" cy="1500091"/>
              </a:xfrm>
              <a:prstGeom prst="rect">
                <a:avLst/>
              </a:prstGeom>
              <a:blipFill>
                <a:blip r:embed="rId3"/>
                <a:stretch>
                  <a:fillRect t="-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2BC78AE-1A32-F20D-1D86-91B9E487E4DA}"/>
                  </a:ext>
                </a:extLst>
              </p:cNvPr>
              <p:cNvSpPr txBox="1"/>
              <p:nvPr/>
            </p:nvSpPr>
            <p:spPr>
              <a:xfrm>
                <a:off x="8216932" y="3784427"/>
                <a:ext cx="3231033" cy="1500091"/>
              </a:xfrm>
              <a:prstGeom prst="rect">
                <a:avLst/>
              </a:prstGeom>
              <a:noFill/>
            </p:spPr>
            <p:txBody>
              <a:bodyPr wrap="square">
                <a:spAutoFit/>
              </a:bodyPr>
              <a:lstStyle/>
              <a:p>
                <a:pPr marL="36900" indent="0" algn="ctr">
                  <a:buFont typeface="Wingdings 2" charset="2"/>
                  <a:buNone/>
                </a:pPr>
                <a:r>
                  <a:rPr lang="en-US" sz="1800" dirty="0"/>
                  <a:t>Case 3</a:t>
                </a:r>
              </a:p>
              <a:p>
                <a:pPr marL="36900" indent="0" algn="ctr">
                  <a:buFont typeface="Wingdings 2" charset="2"/>
                  <a:buNone/>
                </a:pPr>
                <a:r>
                  <a:rPr lang="en-US" sz="1800" dirty="0"/>
                  <a:t>B has a big chance of occurring independently.</a:t>
                </a:r>
              </a:p>
              <a:p>
                <a:pPr marL="36900" indent="0" algn="ctr">
                  <a:buNone/>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m:t>
                      </m:r>
                      <m:r>
                        <a:rPr lang="en-US" sz="1800" i="1" dirty="0" smtClean="0">
                          <a:latin typeface="Cambria Math" panose="02040503050406030204" pitchFamily="18" charset="0"/>
                        </a:rPr>
                        <m:t>𝐴</m:t>
                      </m:r>
                      <m:r>
                        <a:rPr lang="en-US" sz="1800" i="1" dirty="0" smtClean="0">
                          <a:latin typeface="Cambria Math" panose="02040503050406030204" pitchFamily="18" charset="0"/>
                        </a:rPr>
                        <m:t> </m:t>
                      </m:r>
                      <m:r>
                        <a:rPr lang="en-US" sz="1800" i="1" dirty="0" smtClean="0">
                          <a:latin typeface="Cambria Math" panose="02040503050406030204" pitchFamily="18" charset="0"/>
                        </a:rPr>
                        <m:t>𝑔𝑖𝑣𝑒𝑛</m:t>
                      </m:r>
                      <m:r>
                        <a:rPr lang="en-US" sz="1800" i="1" dirty="0" smtClean="0">
                          <a:latin typeface="Cambria Math" panose="02040503050406030204" pitchFamily="18" charset="0"/>
                        </a:rPr>
                        <m:t> </m:t>
                      </m:r>
                      <m:r>
                        <a:rPr lang="en-US" sz="1800" i="1" dirty="0" smtClean="0">
                          <a:latin typeface="Cambria Math" panose="02040503050406030204" pitchFamily="18" charset="0"/>
                        </a:rPr>
                        <m:t>𝐵</m:t>
                      </m:r>
                      <m:r>
                        <a:rPr lang="en-US" sz="1800" i="1" dirty="0" smtClean="0">
                          <a:latin typeface="Cambria Math" panose="02040503050406030204" pitchFamily="18" charset="0"/>
                        </a:rPr>
                        <m:t>) = </m:t>
                      </m:r>
                      <m:f>
                        <m:fPr>
                          <m:ctrlPr>
                            <a:rPr lang="en-US" sz="1800" i="1" dirty="0" smtClean="0">
                              <a:latin typeface="Cambria Math" panose="02040503050406030204" pitchFamily="18" charset="0"/>
                            </a:rPr>
                          </m:ctrlPr>
                        </m:fPr>
                        <m:num>
                          <m:r>
                            <a:rPr lang="en-US" sz="1800" i="1" dirty="0">
                              <a:latin typeface="Cambria Math" panose="02040503050406030204" pitchFamily="18" charset="0"/>
                            </a:rPr>
                            <m:t>𝑃</m:t>
                          </m:r>
                          <m:r>
                            <a:rPr lang="en-US" sz="1800" i="1" dirty="0">
                              <a:latin typeface="Cambria Math" panose="02040503050406030204" pitchFamily="18" charset="0"/>
                            </a:rPr>
                            <m:t> (</m:t>
                          </m:r>
                          <m:r>
                            <a:rPr lang="en-US" sz="1800" i="1" dirty="0">
                              <a:latin typeface="Cambria Math" panose="02040503050406030204" pitchFamily="18" charset="0"/>
                            </a:rPr>
                            <m:t>𝐴</m:t>
                          </m:r>
                          <m:r>
                            <a:rPr lang="en-US" sz="1800" i="1" dirty="0">
                              <a:latin typeface="Cambria Math" panose="02040503050406030204" pitchFamily="18" charset="0"/>
                            </a:rPr>
                            <m:t> </m:t>
                          </m:r>
                          <m:r>
                            <a:rPr lang="en-US" sz="1800" i="1" dirty="0">
                              <a:latin typeface="Cambria Math" panose="02040503050406030204" pitchFamily="18" charset="0"/>
                            </a:rPr>
                            <m:t>𝑎𝑛𝑑</m:t>
                          </m:r>
                          <m:r>
                            <a:rPr lang="en-US" sz="1800" i="1" dirty="0">
                              <a:latin typeface="Cambria Math" panose="02040503050406030204" pitchFamily="18" charset="0"/>
                            </a:rPr>
                            <m:t> </m:t>
                          </m:r>
                          <m:r>
                            <a:rPr lang="en-US" sz="1800" i="1" dirty="0">
                              <a:latin typeface="Cambria Math" panose="02040503050406030204" pitchFamily="18" charset="0"/>
                            </a:rPr>
                            <m:t>𝐵</m:t>
                          </m:r>
                          <m:r>
                            <a:rPr lang="en-US" sz="1800" i="1" dirty="0">
                              <a:latin typeface="Cambria Math" panose="02040503050406030204" pitchFamily="18" charset="0"/>
                            </a:rPr>
                            <m:t>)</m:t>
                          </m:r>
                        </m:num>
                        <m:den>
                          <m:r>
                            <a:rPr lang="en-US" sz="1800" b="0" i="1" dirty="0" smtClean="0">
                              <a:latin typeface="Cambria Math" panose="02040503050406030204" pitchFamily="18" charset="0"/>
                            </a:rPr>
                            <m:t>𝑃</m:t>
                          </m:r>
                          <m:r>
                            <a:rPr lang="en-US" sz="1800" b="0" i="1" dirty="0" smtClean="0">
                              <a:latin typeface="Cambria Math" panose="02040503050406030204" pitchFamily="18" charset="0"/>
                            </a:rPr>
                            <m:t> (</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den>
                      </m:f>
                    </m:oMath>
                  </m:oMathPara>
                </a14:m>
                <a:endParaRPr lang="en-US" sz="1800" dirty="0"/>
              </a:p>
            </p:txBody>
          </p:sp>
        </mc:Choice>
        <mc:Fallback xmlns="">
          <p:sp>
            <p:nvSpPr>
              <p:cNvPr id="31" name="TextBox 30">
                <a:extLst>
                  <a:ext uri="{FF2B5EF4-FFF2-40B4-BE49-F238E27FC236}">
                    <a16:creationId xmlns:a16="http://schemas.microsoft.com/office/drawing/2014/main" id="{12BC78AE-1A32-F20D-1D86-91B9E487E4DA}"/>
                  </a:ext>
                </a:extLst>
              </p:cNvPr>
              <p:cNvSpPr txBox="1">
                <a:spLocks noRot="1" noChangeAspect="1" noMove="1" noResize="1" noEditPoints="1" noAdjustHandles="1" noChangeArrowheads="1" noChangeShapeType="1" noTextEdit="1"/>
              </p:cNvSpPr>
              <p:nvPr/>
            </p:nvSpPr>
            <p:spPr>
              <a:xfrm>
                <a:off x="8216932" y="3784427"/>
                <a:ext cx="3231033" cy="1500091"/>
              </a:xfrm>
              <a:prstGeom prst="rect">
                <a:avLst/>
              </a:prstGeom>
              <a:blipFill>
                <a:blip r:embed="rId4"/>
                <a:stretch>
                  <a:fillRect t="-2439" r="-755"/>
                </a:stretch>
              </a:blipFill>
            </p:spPr>
            <p:txBody>
              <a:bodyPr/>
              <a:lstStyle/>
              <a:p>
                <a:r>
                  <a:rPr lang="en-US">
                    <a:noFill/>
                  </a:rPr>
                  <a:t> </a:t>
                </a:r>
              </a:p>
            </p:txBody>
          </p:sp>
        </mc:Fallback>
      </mc:AlternateContent>
      <p:sp>
        <p:nvSpPr>
          <p:cNvPr id="34" name="TextBox 39">
            <a:extLst>
              <a:ext uri="{FF2B5EF4-FFF2-40B4-BE49-F238E27FC236}">
                <a16:creationId xmlns:a16="http://schemas.microsoft.com/office/drawing/2014/main" id="{E55FD2B1-91F2-60A1-F416-B46E133B015F}"/>
              </a:ext>
            </a:extLst>
          </p:cNvPr>
          <p:cNvSpPr txBox="1"/>
          <p:nvPr/>
        </p:nvSpPr>
        <p:spPr>
          <a:xfrm>
            <a:off x="641383" y="5540078"/>
            <a:ext cx="2313582"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Deriving The Bayes Theorem:</a:t>
            </a:r>
          </a:p>
        </p:txBody>
      </p:sp>
      <mc:AlternateContent xmlns:mc="http://schemas.openxmlformats.org/markup-compatibility/2006" xmlns:a14="http://schemas.microsoft.com/office/drawing/2010/main">
        <mc:Choice Requires="a14">
          <p:sp>
            <p:nvSpPr>
              <p:cNvPr id="35" name="TextBox 37">
                <a:extLst>
                  <a:ext uri="{FF2B5EF4-FFF2-40B4-BE49-F238E27FC236}">
                    <a16:creationId xmlns:a16="http://schemas.microsoft.com/office/drawing/2014/main" id="{DEEEB032-5D76-7EDB-4B50-DB05049EC0C9}"/>
                  </a:ext>
                </a:extLst>
              </p:cNvPr>
              <p:cNvSpPr txBox="1"/>
              <p:nvPr/>
            </p:nvSpPr>
            <p:spPr>
              <a:xfrm>
                <a:off x="1103177" y="5947801"/>
                <a:ext cx="4277921" cy="3385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6900" indent="0" algn="ctr">
                  <a:buNone/>
                </a:pPr>
                <a14:m>
                  <m:oMath xmlns:m="http://schemas.openxmlformats.org/officeDocument/2006/math">
                    <m:r>
                      <a:rPr lang="en-US" sz="1600" b="0" i="1" dirty="0" smtClean="0">
                        <a:solidFill>
                          <a:schemeClr val="tx1"/>
                        </a:solidFill>
                        <a:latin typeface="Cambria Math" panose="02040503050406030204" pitchFamily="18" charset="0"/>
                      </a:rPr>
                      <m:t>𝑃</m:t>
                    </m:r>
                    <m:r>
                      <a:rPr lang="en-US" sz="1600" b="0" i="1" dirty="0" smtClean="0">
                        <a:solidFill>
                          <a:schemeClr val="tx1"/>
                        </a:solidFill>
                        <a:latin typeface="Cambria Math" panose="02040503050406030204" pitchFamily="18" charset="0"/>
                      </a:rPr>
                      <m:t> </m:t>
                    </m:r>
                    <m:d>
                      <m:dPr>
                        <m:ctrlPr>
                          <a:rPr lang="en-US" sz="1600" i="1" dirty="0" smtClean="0">
                            <a:solidFill>
                              <a:schemeClr val="tx1"/>
                            </a:solidFill>
                            <a:latin typeface="Cambria Math" panose="02040503050406030204" pitchFamily="18" charset="0"/>
                          </a:rPr>
                        </m:ctrlPr>
                      </m:dPr>
                      <m:e>
                        <m:r>
                          <a:rPr lang="en-US" sz="1600" i="1" dirty="0" smtClean="0">
                            <a:solidFill>
                              <a:schemeClr val="tx1"/>
                            </a:solidFill>
                            <a:latin typeface="Cambria Math" panose="02040503050406030204" pitchFamily="18" charset="0"/>
                          </a:rPr>
                          <m:t>𝐴</m:t>
                        </m:r>
                        <m:r>
                          <a:rPr lang="en-US" sz="1600" i="1" dirty="0" smtClean="0">
                            <a:solidFill>
                              <a:schemeClr val="tx1"/>
                            </a:solidFill>
                            <a:latin typeface="Cambria Math" panose="02040503050406030204" pitchFamily="18" charset="0"/>
                          </a:rPr>
                          <m:t> </m:t>
                        </m:r>
                        <m:r>
                          <a:rPr lang="en-US" sz="1600" i="1" dirty="0" smtClean="0">
                            <a:solidFill>
                              <a:schemeClr val="tx1"/>
                            </a:solidFill>
                            <a:latin typeface="Cambria Math" panose="02040503050406030204" pitchFamily="18" charset="0"/>
                          </a:rPr>
                          <m:t>𝑎𝑛𝑑</m:t>
                        </m:r>
                        <m:r>
                          <a:rPr lang="en-US" sz="1600" i="1" dirty="0" smtClean="0">
                            <a:solidFill>
                              <a:schemeClr val="tx1"/>
                            </a:solidFill>
                            <a:latin typeface="Cambria Math" panose="02040503050406030204" pitchFamily="18" charset="0"/>
                          </a:rPr>
                          <m:t> </m:t>
                        </m:r>
                        <m:r>
                          <a:rPr lang="en-US" sz="1600" i="1" dirty="0" smtClean="0">
                            <a:solidFill>
                              <a:schemeClr val="tx1"/>
                            </a:solidFill>
                            <a:latin typeface="Cambria Math" panose="02040503050406030204" pitchFamily="18" charset="0"/>
                          </a:rPr>
                          <m:t>𝐵</m:t>
                        </m:r>
                      </m:e>
                    </m:d>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𝑃</m:t>
                    </m:r>
                    <m:d>
                      <m:dPr>
                        <m:ctrlPr>
                          <a:rPr lang="en-US" sz="1600" b="0" i="1" dirty="0" smtClean="0">
                            <a:solidFill>
                              <a:schemeClr val="tx1"/>
                            </a:solidFill>
                            <a:latin typeface="Cambria Math" panose="02040503050406030204" pitchFamily="18" charset="0"/>
                          </a:rPr>
                        </m:ctrlPr>
                      </m:dPr>
                      <m:e>
                        <m:r>
                          <a:rPr lang="en-US" sz="1600" b="0" i="1" dirty="0" smtClean="0">
                            <a:solidFill>
                              <a:schemeClr val="tx1"/>
                            </a:solidFill>
                            <a:latin typeface="Cambria Math" panose="02040503050406030204" pitchFamily="18" charset="0"/>
                          </a:rPr>
                          <m:t>𝐴</m:t>
                        </m:r>
                        <m:r>
                          <a:rPr lang="en-US" sz="1600" b="0" i="1" dirty="0" smtClean="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𝑔𝑖𝑣𝑒𝑛</m:t>
                        </m:r>
                        <m:r>
                          <a:rPr lang="en-US" sz="1600" b="0" i="1" dirty="0" smtClean="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𝐵</m:t>
                        </m:r>
                      </m:e>
                    </m:d>
                    <m:r>
                      <a:rPr lang="en-US" sz="1600" b="0" i="1" dirty="0" smtClean="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𝑃</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𝐵</m:t>
                    </m:r>
                    <m:r>
                      <a:rPr lang="en-US" sz="1600" b="0" i="1" dirty="0" smtClean="0">
                        <a:solidFill>
                          <a:schemeClr val="tx1"/>
                        </a:solidFill>
                        <a:latin typeface="Cambria Math" panose="02040503050406030204" pitchFamily="18" charset="0"/>
                      </a:rPr>
                      <m:t>)</m:t>
                    </m:r>
                  </m:oMath>
                </a14:m>
                <a:r>
                  <a:rPr lang="en-US" sz="1600" dirty="0">
                    <a:solidFill>
                      <a:schemeClr val="tx1"/>
                    </a:solidFill>
                  </a:rPr>
                  <a:t> ….. (1)</a:t>
                </a:r>
              </a:p>
            </p:txBody>
          </p:sp>
        </mc:Choice>
        <mc:Fallback xmlns="">
          <p:sp>
            <p:nvSpPr>
              <p:cNvPr id="35" name="TextBox 37">
                <a:extLst>
                  <a:ext uri="{FF2B5EF4-FFF2-40B4-BE49-F238E27FC236}">
                    <a16:creationId xmlns:a16="http://schemas.microsoft.com/office/drawing/2014/main" id="{DEEEB032-5D76-7EDB-4B50-DB05049EC0C9}"/>
                  </a:ext>
                </a:extLst>
              </p:cNvPr>
              <p:cNvSpPr txBox="1">
                <a:spLocks noRot="1" noChangeAspect="1" noMove="1" noResize="1" noEditPoints="1" noAdjustHandles="1" noChangeArrowheads="1" noChangeShapeType="1" noTextEdit="1"/>
              </p:cNvSpPr>
              <p:nvPr/>
            </p:nvSpPr>
            <p:spPr>
              <a:xfrm>
                <a:off x="1103177" y="5947801"/>
                <a:ext cx="4277921" cy="338554"/>
              </a:xfrm>
              <a:prstGeom prst="rect">
                <a:avLst/>
              </a:prstGeom>
              <a:blipFill>
                <a:blip r:embed="rId5"/>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41">
                <a:extLst>
                  <a:ext uri="{FF2B5EF4-FFF2-40B4-BE49-F238E27FC236}">
                    <a16:creationId xmlns:a16="http://schemas.microsoft.com/office/drawing/2014/main" id="{9A6682C5-988A-4140-0DF2-86485DA7710B}"/>
                  </a:ext>
                </a:extLst>
              </p:cNvPr>
              <p:cNvSpPr txBox="1"/>
              <p:nvPr/>
            </p:nvSpPr>
            <p:spPr>
              <a:xfrm>
                <a:off x="891807" y="6228093"/>
                <a:ext cx="4667346" cy="3385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6900" indent="0" algn="ctr">
                  <a:buNone/>
                </a:pPr>
                <a14:m>
                  <m:oMath xmlns:m="http://schemas.openxmlformats.org/officeDocument/2006/math">
                    <m:r>
                      <a:rPr lang="en-US" sz="1600" b="0" i="1" dirty="0" smtClean="0">
                        <a:solidFill>
                          <a:schemeClr val="tx1"/>
                        </a:solidFill>
                        <a:latin typeface="Cambria Math" panose="02040503050406030204" pitchFamily="18" charset="0"/>
                      </a:rPr>
                      <m:t>𝑃</m:t>
                    </m:r>
                    <m:r>
                      <a:rPr lang="en-US" sz="1600" b="0" i="1" dirty="0" smtClean="0">
                        <a:solidFill>
                          <a:schemeClr val="tx1"/>
                        </a:solidFill>
                        <a:latin typeface="Cambria Math" panose="02040503050406030204" pitchFamily="18" charset="0"/>
                      </a:rPr>
                      <m:t> </m:t>
                    </m:r>
                    <m:d>
                      <m:dPr>
                        <m:ctrlPr>
                          <a:rPr lang="en-US" sz="1600" i="1" dirty="0" smtClean="0">
                            <a:solidFill>
                              <a:schemeClr val="tx1"/>
                            </a:solidFill>
                            <a:latin typeface="Cambria Math" panose="02040503050406030204" pitchFamily="18" charset="0"/>
                          </a:rPr>
                        </m:ctrlPr>
                      </m:dPr>
                      <m:e>
                        <m:r>
                          <a:rPr lang="en-US" sz="1600" i="1" dirty="0" smtClean="0">
                            <a:solidFill>
                              <a:schemeClr val="tx1"/>
                            </a:solidFill>
                            <a:latin typeface="Cambria Math" panose="02040503050406030204" pitchFamily="18" charset="0"/>
                          </a:rPr>
                          <m:t>𝐴</m:t>
                        </m:r>
                        <m:r>
                          <a:rPr lang="en-US" sz="1600" i="1" dirty="0" smtClean="0">
                            <a:solidFill>
                              <a:schemeClr val="tx1"/>
                            </a:solidFill>
                            <a:latin typeface="Cambria Math" panose="02040503050406030204" pitchFamily="18" charset="0"/>
                          </a:rPr>
                          <m:t> </m:t>
                        </m:r>
                        <m:r>
                          <a:rPr lang="en-US" sz="1600" i="1" dirty="0" smtClean="0">
                            <a:solidFill>
                              <a:schemeClr val="tx1"/>
                            </a:solidFill>
                            <a:latin typeface="Cambria Math" panose="02040503050406030204" pitchFamily="18" charset="0"/>
                          </a:rPr>
                          <m:t>𝑎𝑛𝑑</m:t>
                        </m:r>
                        <m:r>
                          <a:rPr lang="en-US" sz="1600" i="1" dirty="0" smtClean="0">
                            <a:solidFill>
                              <a:schemeClr val="tx1"/>
                            </a:solidFill>
                            <a:latin typeface="Cambria Math" panose="02040503050406030204" pitchFamily="18" charset="0"/>
                          </a:rPr>
                          <m:t> </m:t>
                        </m:r>
                        <m:r>
                          <a:rPr lang="en-US" sz="1600" i="1" dirty="0" smtClean="0">
                            <a:solidFill>
                              <a:schemeClr val="tx1"/>
                            </a:solidFill>
                            <a:latin typeface="Cambria Math" panose="02040503050406030204" pitchFamily="18" charset="0"/>
                          </a:rPr>
                          <m:t>𝐵</m:t>
                        </m:r>
                      </m:e>
                    </m:d>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𝑃</m:t>
                    </m:r>
                    <m:d>
                      <m:dPr>
                        <m:ctrlPr>
                          <a:rPr lang="en-US" sz="1600" b="0" i="1" dirty="0" smtClean="0">
                            <a:solidFill>
                              <a:schemeClr val="tx1"/>
                            </a:solidFill>
                            <a:latin typeface="Cambria Math" panose="02040503050406030204" pitchFamily="18" charset="0"/>
                          </a:rPr>
                        </m:ctrlPr>
                      </m:dPr>
                      <m:e>
                        <m:r>
                          <a:rPr lang="en-US" sz="1600" b="0" i="1" dirty="0" smtClean="0">
                            <a:solidFill>
                              <a:schemeClr val="tx1"/>
                            </a:solidFill>
                            <a:latin typeface="Cambria Math" panose="02040503050406030204" pitchFamily="18" charset="0"/>
                          </a:rPr>
                          <m:t>𝐵</m:t>
                        </m:r>
                        <m:r>
                          <a:rPr lang="en-US" sz="1600" b="0" i="1" dirty="0" smtClean="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𝑔𝑖𝑣𝑒𝑛</m:t>
                        </m:r>
                        <m:r>
                          <a:rPr lang="en-US" sz="1600" b="0" i="1" dirty="0" smtClean="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𝐴</m:t>
                        </m:r>
                      </m:e>
                    </m:d>
                    <m:r>
                      <a:rPr lang="en-US" sz="1600" b="0" i="1" dirty="0" smtClean="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𝑃</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𝐴</m:t>
                    </m:r>
                    <m:r>
                      <a:rPr lang="en-US" sz="1600" b="0" i="1" dirty="0" smtClean="0">
                        <a:solidFill>
                          <a:schemeClr val="tx1"/>
                        </a:solidFill>
                        <a:latin typeface="Cambria Math" panose="02040503050406030204" pitchFamily="18" charset="0"/>
                      </a:rPr>
                      <m:t>)</m:t>
                    </m:r>
                  </m:oMath>
                </a14:m>
                <a:r>
                  <a:rPr lang="en-US" sz="1600" dirty="0">
                    <a:solidFill>
                      <a:schemeClr val="tx1"/>
                    </a:solidFill>
                  </a:rPr>
                  <a:t> ….. (2)</a:t>
                </a:r>
              </a:p>
            </p:txBody>
          </p:sp>
        </mc:Choice>
        <mc:Fallback xmlns="">
          <p:sp>
            <p:nvSpPr>
              <p:cNvPr id="36" name="TextBox 41">
                <a:extLst>
                  <a:ext uri="{FF2B5EF4-FFF2-40B4-BE49-F238E27FC236}">
                    <a16:creationId xmlns:a16="http://schemas.microsoft.com/office/drawing/2014/main" id="{9A6682C5-988A-4140-0DF2-86485DA7710B}"/>
                  </a:ext>
                </a:extLst>
              </p:cNvPr>
              <p:cNvSpPr txBox="1">
                <a:spLocks noRot="1" noChangeAspect="1" noMove="1" noResize="1" noEditPoints="1" noAdjustHandles="1" noChangeArrowheads="1" noChangeShapeType="1" noTextEdit="1"/>
              </p:cNvSpPr>
              <p:nvPr/>
            </p:nvSpPr>
            <p:spPr>
              <a:xfrm>
                <a:off x="891807" y="6228093"/>
                <a:ext cx="4667346" cy="338554"/>
              </a:xfrm>
              <a:prstGeom prst="rect">
                <a:avLst/>
              </a:prstGeom>
              <a:blipFill>
                <a:blip r:embed="rId6"/>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44">
                <a:extLst>
                  <a:ext uri="{FF2B5EF4-FFF2-40B4-BE49-F238E27FC236}">
                    <a16:creationId xmlns:a16="http://schemas.microsoft.com/office/drawing/2014/main" id="{7EBB54E9-FA77-01A3-6A9E-95392C2C85E9}"/>
                  </a:ext>
                </a:extLst>
              </p:cNvPr>
              <p:cNvSpPr txBox="1"/>
              <p:nvPr/>
            </p:nvSpPr>
            <p:spPr>
              <a:xfrm>
                <a:off x="5634971" y="5917387"/>
                <a:ext cx="6095234" cy="6790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i="1" dirty="0" smtClean="0">
                          <a:solidFill>
                            <a:schemeClr val="tx1"/>
                          </a:solidFill>
                          <a:latin typeface="Cambria Math" panose="02040503050406030204" pitchFamily="18" charset="0"/>
                        </a:rPr>
                        <m:t>𝑃</m:t>
                      </m:r>
                      <m:r>
                        <a:rPr lang="en-US" sz="180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𝐵</m:t>
                      </m:r>
                      <m:r>
                        <a:rPr lang="en-US" sz="1800" i="1" dirty="0" smtClean="0">
                          <a:solidFill>
                            <a:schemeClr val="tx1"/>
                          </a:solidFill>
                          <a:latin typeface="Cambria Math" panose="02040503050406030204" pitchFamily="18" charset="0"/>
                        </a:rPr>
                        <m:t> </m:t>
                      </m:r>
                      <m:r>
                        <a:rPr lang="en-US" sz="1800" i="1" dirty="0" smtClean="0">
                          <a:solidFill>
                            <a:schemeClr val="tx1"/>
                          </a:solidFill>
                          <a:latin typeface="Cambria Math" panose="02040503050406030204" pitchFamily="18" charset="0"/>
                        </a:rPr>
                        <m:t>𝑔𝑖𝑣𝑒𝑛</m:t>
                      </m:r>
                      <m:r>
                        <a:rPr lang="en-US" sz="180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𝐴</m:t>
                      </m:r>
                      <m:r>
                        <a:rPr lang="en-US" sz="1800" i="1" dirty="0" smtClean="0">
                          <a:solidFill>
                            <a:schemeClr val="tx1"/>
                          </a:solidFill>
                          <a:latin typeface="Cambria Math" panose="02040503050406030204" pitchFamily="18" charset="0"/>
                        </a:rPr>
                        <m:t>) = </m:t>
                      </m:r>
                      <m:f>
                        <m:fPr>
                          <m:ctrlPr>
                            <a:rPr lang="en-US" sz="1800" i="1" dirty="0" smtClean="0">
                              <a:solidFill>
                                <a:schemeClr val="tx1"/>
                              </a:solidFill>
                              <a:latin typeface="Cambria Math" panose="02040503050406030204" pitchFamily="18" charset="0"/>
                            </a:rPr>
                          </m:ctrlPr>
                        </m:fPr>
                        <m:num>
                          <m:r>
                            <a:rPr lang="en-US" sz="1800" i="1" dirty="0">
                              <a:solidFill>
                                <a:schemeClr val="tx1"/>
                              </a:solidFill>
                              <a:latin typeface="Cambria Math" panose="02040503050406030204" pitchFamily="18" charset="0"/>
                            </a:rPr>
                            <m:t>𝑃</m:t>
                          </m:r>
                          <m:r>
                            <a:rPr lang="en-US" sz="1800" i="1" dirty="0">
                              <a:solidFill>
                                <a:schemeClr val="tx1"/>
                              </a:solidFill>
                              <a:latin typeface="Cambria Math" panose="02040503050406030204" pitchFamily="18" charset="0"/>
                            </a:rPr>
                            <m:t> </m:t>
                          </m:r>
                          <m:d>
                            <m:dPr>
                              <m:ctrlPr>
                                <a:rPr lang="en-US" sz="1800" i="1" dirty="0">
                                  <a:solidFill>
                                    <a:schemeClr val="tx1"/>
                                  </a:solidFill>
                                  <a:latin typeface="Cambria Math" panose="02040503050406030204" pitchFamily="18" charset="0"/>
                                </a:rPr>
                              </m:ctrlPr>
                            </m:dPr>
                            <m:e>
                              <m:r>
                                <a:rPr lang="en-US" sz="1800" i="1" dirty="0">
                                  <a:solidFill>
                                    <a:schemeClr val="tx1"/>
                                  </a:solidFill>
                                  <a:latin typeface="Cambria Math" panose="02040503050406030204" pitchFamily="18" charset="0"/>
                                </a:rPr>
                                <m:t>𝐴</m:t>
                              </m:r>
                              <m:r>
                                <a:rPr lang="en-US" sz="1800" i="1" dirty="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𝑔𝑖𝑣𝑒𝑛</m:t>
                              </m:r>
                              <m:r>
                                <a:rPr lang="en-US" sz="1800" i="1" dirty="0">
                                  <a:solidFill>
                                    <a:schemeClr val="tx1"/>
                                  </a:solidFill>
                                  <a:latin typeface="Cambria Math" panose="02040503050406030204" pitchFamily="18" charset="0"/>
                                </a:rPr>
                                <m:t> </m:t>
                              </m:r>
                              <m:r>
                                <a:rPr lang="en-US" sz="1800" i="1" dirty="0">
                                  <a:solidFill>
                                    <a:schemeClr val="tx1"/>
                                  </a:solidFill>
                                  <a:latin typeface="Cambria Math" panose="02040503050406030204" pitchFamily="18" charset="0"/>
                                </a:rPr>
                                <m:t>𝐵</m:t>
                              </m:r>
                            </m:e>
                          </m:d>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rPr>
                            <m:t>𝑃</m:t>
                          </m:r>
                          <m:r>
                            <a:rPr lang="en-US" sz="1800" b="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𝐵</m:t>
                          </m:r>
                          <m:r>
                            <a:rPr lang="en-US" sz="1800" b="0" i="1" dirty="0" smtClean="0">
                              <a:solidFill>
                                <a:schemeClr val="tx1"/>
                              </a:solidFill>
                              <a:latin typeface="Cambria Math" panose="02040503050406030204" pitchFamily="18" charset="0"/>
                            </a:rPr>
                            <m:t>)</m:t>
                          </m:r>
                        </m:num>
                        <m:den>
                          <m:r>
                            <a:rPr lang="en-US" sz="1800" b="0" i="1" dirty="0" smtClean="0">
                              <a:solidFill>
                                <a:schemeClr val="tx1"/>
                              </a:solidFill>
                              <a:latin typeface="Cambria Math" panose="02040503050406030204" pitchFamily="18" charset="0"/>
                            </a:rPr>
                            <m:t>𝑃</m:t>
                          </m:r>
                          <m:r>
                            <a:rPr lang="en-US" sz="1800" b="0" i="1" dirty="0" smtClean="0">
                              <a:solidFill>
                                <a:schemeClr val="tx1"/>
                              </a:solidFill>
                              <a:latin typeface="Cambria Math" panose="02040503050406030204" pitchFamily="18" charset="0"/>
                            </a:rPr>
                            <m:t> (</m:t>
                          </m:r>
                          <m:r>
                            <a:rPr lang="en-US" sz="1800" b="0" i="1" dirty="0" smtClean="0">
                              <a:solidFill>
                                <a:schemeClr val="tx1"/>
                              </a:solidFill>
                              <a:latin typeface="Cambria Math" panose="02040503050406030204" pitchFamily="18" charset="0"/>
                            </a:rPr>
                            <m:t>𝐴</m:t>
                          </m:r>
                          <m:r>
                            <a:rPr lang="en-US" sz="1800" b="0" i="1" dirty="0" smtClean="0">
                              <a:solidFill>
                                <a:schemeClr val="tx1"/>
                              </a:solidFill>
                              <a:latin typeface="Cambria Math" panose="02040503050406030204" pitchFamily="18" charset="0"/>
                            </a:rPr>
                            <m:t>)</m:t>
                          </m:r>
                        </m:den>
                      </m:f>
                    </m:oMath>
                  </m:oMathPara>
                </a14:m>
                <a:endParaRPr lang="en-US" dirty="0">
                  <a:solidFill>
                    <a:schemeClr val="tx1"/>
                  </a:solidFill>
                </a:endParaRPr>
              </a:p>
            </p:txBody>
          </p:sp>
        </mc:Choice>
        <mc:Fallback xmlns="">
          <p:sp>
            <p:nvSpPr>
              <p:cNvPr id="37" name="TextBox 44">
                <a:extLst>
                  <a:ext uri="{FF2B5EF4-FFF2-40B4-BE49-F238E27FC236}">
                    <a16:creationId xmlns:a16="http://schemas.microsoft.com/office/drawing/2014/main" id="{7EBB54E9-FA77-01A3-6A9E-95392C2C85E9}"/>
                  </a:ext>
                </a:extLst>
              </p:cNvPr>
              <p:cNvSpPr txBox="1">
                <a:spLocks noRot="1" noChangeAspect="1" noMove="1" noResize="1" noEditPoints="1" noAdjustHandles="1" noChangeArrowheads="1" noChangeShapeType="1" noTextEdit="1"/>
              </p:cNvSpPr>
              <p:nvPr/>
            </p:nvSpPr>
            <p:spPr>
              <a:xfrm>
                <a:off x="5634971" y="5917387"/>
                <a:ext cx="6095234" cy="679032"/>
              </a:xfrm>
              <a:prstGeom prst="rect">
                <a:avLst/>
              </a:prstGeom>
              <a:blipFill>
                <a:blip r:embed="rId7"/>
                <a:stretch>
                  <a:fillRect/>
                </a:stretch>
              </a:blipFill>
            </p:spPr>
            <p:txBody>
              <a:bodyPr/>
              <a:lstStyle/>
              <a:p>
                <a:r>
                  <a:rPr lang="en-US">
                    <a:noFill/>
                  </a:rPr>
                  <a:t> </a:t>
                </a:r>
              </a:p>
            </p:txBody>
          </p:sp>
        </mc:Fallback>
      </mc:AlternateContent>
      <p:sp>
        <p:nvSpPr>
          <p:cNvPr id="38" name="Arrow: Left 37">
            <a:extLst>
              <a:ext uri="{FF2B5EF4-FFF2-40B4-BE49-F238E27FC236}">
                <a16:creationId xmlns:a16="http://schemas.microsoft.com/office/drawing/2014/main" id="{4C928678-6C15-5BDA-D55A-0BCE8D781095}"/>
              </a:ext>
            </a:extLst>
          </p:cNvPr>
          <p:cNvSpPr/>
          <p:nvPr/>
        </p:nvSpPr>
        <p:spPr>
          <a:xfrm>
            <a:off x="6963550" y="5026153"/>
            <a:ext cx="170014" cy="174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TextBox 33">
            <a:extLst>
              <a:ext uri="{FF2B5EF4-FFF2-40B4-BE49-F238E27FC236}">
                <a16:creationId xmlns:a16="http://schemas.microsoft.com/office/drawing/2014/main" id="{04D0F681-ACFE-EE28-BA6A-0F9893C880DA}"/>
              </a:ext>
            </a:extLst>
          </p:cNvPr>
          <p:cNvSpPr txBox="1"/>
          <p:nvPr/>
        </p:nvSpPr>
        <p:spPr>
          <a:xfrm>
            <a:off x="7126636" y="4957245"/>
            <a:ext cx="95116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FF0000"/>
                </a:solidFill>
              </a:rPr>
              <a:t>is small</a:t>
            </a:r>
          </a:p>
        </p:txBody>
      </p:sp>
      <p:sp>
        <p:nvSpPr>
          <p:cNvPr id="41" name="TextBox 35">
            <a:extLst>
              <a:ext uri="{FF2B5EF4-FFF2-40B4-BE49-F238E27FC236}">
                <a16:creationId xmlns:a16="http://schemas.microsoft.com/office/drawing/2014/main" id="{11AEB40A-D29A-4DAD-AB76-C0AA95758DBB}"/>
              </a:ext>
            </a:extLst>
          </p:cNvPr>
          <p:cNvSpPr txBox="1"/>
          <p:nvPr/>
        </p:nvSpPr>
        <p:spPr>
          <a:xfrm>
            <a:off x="11190531" y="4948810"/>
            <a:ext cx="739687"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FF0000"/>
                </a:solidFill>
              </a:rPr>
              <a:t>is large</a:t>
            </a:r>
          </a:p>
        </p:txBody>
      </p:sp>
      <p:sp>
        <p:nvSpPr>
          <p:cNvPr id="42" name="Arrow: Left 41">
            <a:extLst>
              <a:ext uri="{FF2B5EF4-FFF2-40B4-BE49-F238E27FC236}">
                <a16:creationId xmlns:a16="http://schemas.microsoft.com/office/drawing/2014/main" id="{06E65F31-A2A5-58D1-BBC4-4EF7ED8C9573}"/>
              </a:ext>
            </a:extLst>
          </p:cNvPr>
          <p:cNvSpPr/>
          <p:nvPr/>
        </p:nvSpPr>
        <p:spPr>
          <a:xfrm>
            <a:off x="6956622" y="5042290"/>
            <a:ext cx="170014" cy="174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Arrow: Left 42">
            <a:extLst>
              <a:ext uri="{FF2B5EF4-FFF2-40B4-BE49-F238E27FC236}">
                <a16:creationId xmlns:a16="http://schemas.microsoft.com/office/drawing/2014/main" id="{9C2C7782-83DB-9821-DEE1-C0F759865DA5}"/>
              </a:ext>
            </a:extLst>
          </p:cNvPr>
          <p:cNvSpPr/>
          <p:nvPr/>
        </p:nvSpPr>
        <p:spPr>
          <a:xfrm>
            <a:off x="11043071" y="5033814"/>
            <a:ext cx="170014" cy="174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Arrow: Right 43">
            <a:extLst>
              <a:ext uri="{FF2B5EF4-FFF2-40B4-BE49-F238E27FC236}">
                <a16:creationId xmlns:a16="http://schemas.microsoft.com/office/drawing/2014/main" id="{F355C5D7-5F52-5DA0-F0BF-96C2404D5A9E}"/>
              </a:ext>
            </a:extLst>
          </p:cNvPr>
          <p:cNvSpPr/>
          <p:nvPr/>
        </p:nvSpPr>
        <p:spPr>
          <a:xfrm>
            <a:off x="5521658" y="6037942"/>
            <a:ext cx="928185" cy="431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165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79E6-B700-94F5-168D-FDBE574150E4}"/>
              </a:ext>
            </a:extLst>
          </p:cNvPr>
          <p:cNvSpPr>
            <a:spLocks noGrp="1"/>
          </p:cNvSpPr>
          <p:nvPr>
            <p:ph type="title"/>
          </p:nvPr>
        </p:nvSpPr>
        <p:spPr/>
        <p:txBody>
          <a:bodyPr/>
          <a:lstStyle/>
          <a:p>
            <a:r>
              <a:rPr lang="en-US" dirty="0"/>
              <a:t>A common introductory example</a:t>
            </a:r>
          </a:p>
        </p:txBody>
      </p:sp>
      <p:sp>
        <p:nvSpPr>
          <p:cNvPr id="3" name="Content Placeholder 2">
            <a:extLst>
              <a:ext uri="{FF2B5EF4-FFF2-40B4-BE49-F238E27FC236}">
                <a16:creationId xmlns:a16="http://schemas.microsoft.com/office/drawing/2014/main" id="{5AA08286-F566-7924-7554-43D015B94B49}"/>
              </a:ext>
            </a:extLst>
          </p:cNvPr>
          <p:cNvSpPr>
            <a:spLocks noGrp="1"/>
          </p:cNvSpPr>
          <p:nvPr>
            <p:ph idx="1"/>
          </p:nvPr>
        </p:nvSpPr>
        <p:spPr>
          <a:xfrm>
            <a:off x="838200" y="1470623"/>
            <a:ext cx="10515600" cy="2654997"/>
          </a:xfrm>
        </p:spPr>
        <p:txBody>
          <a:bodyPr>
            <a:normAutofit/>
          </a:bodyPr>
          <a:lstStyle/>
          <a:p>
            <a:r>
              <a:rPr lang="en-US" sz="2000" dirty="0"/>
              <a:t>HIV tests in wonderland have 99% accuracy. 1 in 100 tests will be a false positive.</a:t>
            </a:r>
          </a:p>
          <a:p>
            <a:r>
              <a:rPr lang="en-US" sz="2000" dirty="0"/>
              <a:t>HIV is rare. 1 in 10,000 people in wonderland have HIV.</a:t>
            </a:r>
          </a:p>
          <a:p>
            <a:r>
              <a:rPr lang="en-US" sz="2000" dirty="0"/>
              <a:t>If wonderland had a population of 10,000 and we tested everybody:</a:t>
            </a:r>
          </a:p>
          <a:p>
            <a:r>
              <a:rPr lang="en-US" sz="2000" dirty="0"/>
              <a:t>We would get 10,000 * 0.01 = 100 positive results.</a:t>
            </a:r>
          </a:p>
          <a:p>
            <a:r>
              <a:rPr lang="en-US" sz="2000" dirty="0"/>
              <a:t>So, if a person tests positive, the probability that they have HIV, is close to 1 in 100. Or ~1%. Even though the HIV diagnostic test has 99% accuracy.</a:t>
            </a:r>
          </a:p>
          <a:p>
            <a:r>
              <a:rPr lang="en-US" sz="2000" dirty="0"/>
              <a:t>Solved using Bayes’ theorem:</a:t>
            </a:r>
          </a:p>
          <a:p>
            <a:pPr marL="0" indent="0">
              <a:buNone/>
            </a:pPr>
            <a:endParaRPr lang="en-US"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346C68-F38C-B86E-BA3E-7C9821FEA147}"/>
                  </a:ext>
                </a:extLst>
              </p:cNvPr>
              <p:cNvSpPr txBox="1"/>
              <p:nvPr/>
            </p:nvSpPr>
            <p:spPr>
              <a:xfrm>
                <a:off x="1404468" y="4127266"/>
                <a:ext cx="7948138"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h𝑎𝑠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𝐻𝐼𝑉</m:t>
                          </m:r>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𝑡𝑒𝑠𝑡𝑒𝑑</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𝑝𝑜𝑠𝑖𝑡𝑖𝑣𝑒</m:t>
                          </m:r>
                        </m:e>
                      </m:d>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h𝑎𝑠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𝑡𝑒𝑠𝑡𝑒𝑑</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𝑝𝑜𝑠𝑖𝑡𝑖𝑣𝑒</m:t>
                              </m:r>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h𝑎𝑠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𝐻𝐼𝑉</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h𝑎𝑠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𝐻𝐼𝑉</m:t>
                          </m:r>
                          <m:r>
                            <a:rPr lang="en-US" b="0" i="1" smtClean="0">
                              <a:solidFill>
                                <a:schemeClr val="tx1"/>
                              </a:solidFill>
                              <a:latin typeface="Cambria Math" panose="02040503050406030204" pitchFamily="18" charset="0"/>
                            </a:rPr>
                            <m:t>)</m:t>
                          </m:r>
                        </m:num>
                        <m:den>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𝑡𝑒𝑠𝑡𝑖𝑛𝑔</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𝑝𝑜𝑠𝑖𝑡𝑖𝑣𝑒</m:t>
                          </m:r>
                          <m:r>
                            <a:rPr lang="en-US" b="0" i="1" smtClean="0">
                              <a:solidFill>
                                <a:schemeClr val="tx1"/>
                              </a:solidFill>
                              <a:latin typeface="Cambria Math" panose="02040503050406030204" pitchFamily="18" charset="0"/>
                            </a:rPr>
                            <m:t>)</m:t>
                          </m:r>
                        </m:den>
                      </m:f>
                    </m:oMath>
                  </m:oMathPara>
                </a14:m>
                <a:endParaRPr lang="en-US" dirty="0">
                  <a:solidFill>
                    <a:schemeClr val="tx1"/>
                  </a:solidFill>
                </a:endParaRPr>
              </a:p>
            </p:txBody>
          </p:sp>
        </mc:Choice>
        <mc:Fallback xmlns="">
          <p:sp>
            <p:nvSpPr>
              <p:cNvPr id="4" name="TextBox 3">
                <a:extLst>
                  <a:ext uri="{FF2B5EF4-FFF2-40B4-BE49-F238E27FC236}">
                    <a16:creationId xmlns:a16="http://schemas.microsoft.com/office/drawing/2014/main" id="{3D346C68-F38C-B86E-BA3E-7C9821FEA147}"/>
                  </a:ext>
                </a:extLst>
              </p:cNvPr>
              <p:cNvSpPr txBox="1">
                <a:spLocks noRot="1" noChangeAspect="1" noMove="1" noResize="1" noEditPoints="1" noAdjustHandles="1" noChangeArrowheads="1" noChangeShapeType="1" noTextEdit="1"/>
              </p:cNvSpPr>
              <p:nvPr/>
            </p:nvSpPr>
            <p:spPr>
              <a:xfrm>
                <a:off x="1404468" y="4127266"/>
                <a:ext cx="7948138" cy="58669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13C1B-23E6-9229-B40E-B8B181D5B9F4}"/>
                  </a:ext>
                </a:extLst>
              </p:cNvPr>
              <p:cNvSpPr txBox="1"/>
              <p:nvPr/>
            </p:nvSpPr>
            <p:spPr>
              <a:xfrm>
                <a:off x="2364016" y="4847401"/>
                <a:ext cx="7431009" cy="553998"/>
              </a:xfrm>
              <a:prstGeom prst="rect">
                <a:avLst/>
              </a:prstGeom>
              <a:noFill/>
            </p:spPr>
            <p:txBody>
              <a:bodyPr wrap="none" lIns="0" tIns="0" rIns="0" bIns="0" rtlCol="0">
                <a:spAutoFit/>
              </a:bodyPr>
              <a:lstStyle/>
              <a:p>
                <a14:m>
                  <m:oMath xmlns:m="http://schemas.openxmlformats.org/officeDocument/2006/math">
                    <m:r>
                      <a:rPr lang="en-US" i="1" smtClean="0">
                        <a:solidFill>
                          <a:schemeClr val="tx1"/>
                        </a:solidFill>
                        <a:latin typeface="Cambria Math" panose="02040503050406030204" pitchFamily="18" charset="0"/>
                      </a:rPr>
                      <m:t>𝑝</m:t>
                    </m:r>
                    <m:d>
                      <m:dPr>
                        <m:ctrlPr>
                          <a:rPr lang="en-US" i="1" smtClean="0">
                            <a:solidFill>
                              <a:schemeClr val="tx1"/>
                            </a:solidFill>
                            <a:latin typeface="Cambria Math" panose="02040503050406030204" pitchFamily="18" charset="0"/>
                          </a:rPr>
                        </m:ctrlPr>
                      </m:dPr>
                      <m:e>
                        <m:r>
                          <a:rPr lang="en-US" i="1" smtClean="0">
                            <a:solidFill>
                              <a:schemeClr val="tx1"/>
                            </a:solidFill>
                            <a:latin typeface="Cambria Math" panose="02040503050406030204" pitchFamily="18" charset="0"/>
                          </a:rPr>
                          <m:t>𝑡𝑒𝑠𝑡𝑖𝑛𝑔</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𝑝𝑜𝑠𝑖𝑡𝑖𝑣𝑒</m:t>
                        </m:r>
                      </m:e>
                    </m:d>
                    <m:r>
                      <a:rPr lang="en-US" b="0" i="1"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h𝑎𝑠</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𝑡𝑒𝑠𝑡𝑒𝑑</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𝑝𝑜𝑠𝑖𝑡𝑖𝑣𝑒</m:t>
                        </m:r>
                        <m:r>
                          <a:rPr lang="en-US" i="1">
                            <a:solidFill>
                              <a:schemeClr val="tx1"/>
                            </a:solidFill>
                            <a:latin typeface="Cambria Math" panose="02040503050406030204" pitchFamily="18" charset="0"/>
                          </a:rPr>
                          <m:t> | </m:t>
                        </m:r>
                        <m:r>
                          <a:rPr lang="en-US" i="1">
                            <a:solidFill>
                              <a:schemeClr val="tx1"/>
                            </a:solidFill>
                            <a:latin typeface="Cambria Math" panose="02040503050406030204" pitchFamily="18" charset="0"/>
                          </a:rPr>
                          <m:t>h𝑎𝑠</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𝐻𝐼𝑉</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h𝑎𝑠</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𝐻𝐼𝑉</m:t>
                        </m:r>
                      </m:e>
                    </m:d>
                    <m:r>
                      <a:rPr lang="en-US" b="0" i="1" smtClean="0">
                        <a:solidFill>
                          <a:schemeClr val="tx1"/>
                        </a:solidFill>
                        <a:latin typeface="Cambria Math" panose="02040503050406030204" pitchFamily="18" charset="0"/>
                      </a:rPr>
                      <m:t>+</m:t>
                    </m:r>
                  </m:oMath>
                </a14:m>
                <a:endParaRPr lang="en-US" b="0" i="1" dirty="0">
                  <a:solidFill>
                    <a:schemeClr val="tx1"/>
                  </a:solidFill>
                  <a:latin typeface="Cambria Math" panose="02040503050406030204" pitchFamily="18" charset="0"/>
                </a:endParaRPr>
              </a:p>
              <a:p>
                <a:r>
                  <a:rPr lang="en-US" b="0"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h𝑎𝑠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𝑡𝑒𝑠𝑡𝑒𝑑</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𝑝𝑜𝑠𝑖𝑡𝑖𝑣𝑒</m:t>
                        </m:r>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h𝑒𝑎𝑙𝑡h𝑦</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h𝑒𝑎𝑙𝑡h𝑦</m:t>
                    </m:r>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6A313C1B-23E6-9229-B40E-B8B181D5B9F4}"/>
                  </a:ext>
                </a:extLst>
              </p:cNvPr>
              <p:cNvSpPr txBox="1">
                <a:spLocks noRot="1" noChangeAspect="1" noMove="1" noResize="1" noEditPoints="1" noAdjustHandles="1" noChangeArrowheads="1" noChangeShapeType="1" noTextEdit="1"/>
              </p:cNvSpPr>
              <p:nvPr/>
            </p:nvSpPr>
            <p:spPr>
              <a:xfrm>
                <a:off x="2364016" y="4847401"/>
                <a:ext cx="7431009" cy="553998"/>
              </a:xfrm>
              <a:prstGeom prst="rect">
                <a:avLst/>
              </a:prstGeom>
              <a:blipFill>
                <a:blip r:embed="rId3"/>
                <a:stretch>
                  <a:fillRect l="-1148" t="-1099" r="-574"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A2A793-B138-9EF7-DFF1-7D0CEF15742E}"/>
                  </a:ext>
                </a:extLst>
              </p:cNvPr>
              <p:cNvSpPr txBox="1"/>
              <p:nvPr/>
            </p:nvSpPr>
            <p:spPr>
              <a:xfrm>
                <a:off x="4354185" y="5534835"/>
                <a:ext cx="3088987" cy="553998"/>
              </a:xfrm>
              <a:prstGeom prst="rect">
                <a:avLst/>
              </a:prstGeom>
              <a:noFill/>
            </p:spPr>
            <p:txBody>
              <a:bodyPr wrap="none" lIns="0" tIns="0" rIns="0" bIns="0" rtlCol="0">
                <a:spAutoFit/>
              </a:bodyPr>
              <a:lstStyle/>
              <a:p>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0.99 * 0.0001 + 0.01 * 0.9999</a:t>
                </a:r>
              </a:p>
              <a:p>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0.01</a:t>
                </a:r>
              </a:p>
            </p:txBody>
          </p:sp>
        </mc:Choice>
        <mc:Fallback xmlns="">
          <p:sp>
            <p:nvSpPr>
              <p:cNvPr id="6" name="TextBox 5">
                <a:extLst>
                  <a:ext uri="{FF2B5EF4-FFF2-40B4-BE49-F238E27FC236}">
                    <a16:creationId xmlns:a16="http://schemas.microsoft.com/office/drawing/2014/main" id="{00A2A793-B138-9EF7-DFF1-7D0CEF15742E}"/>
                  </a:ext>
                </a:extLst>
              </p:cNvPr>
              <p:cNvSpPr txBox="1">
                <a:spLocks noRot="1" noChangeAspect="1" noMove="1" noResize="1" noEditPoints="1" noAdjustHandles="1" noChangeArrowheads="1" noChangeShapeType="1" noTextEdit="1"/>
              </p:cNvSpPr>
              <p:nvPr/>
            </p:nvSpPr>
            <p:spPr>
              <a:xfrm>
                <a:off x="4354185" y="5534835"/>
                <a:ext cx="3088987" cy="553998"/>
              </a:xfrm>
              <a:prstGeom prst="rect">
                <a:avLst/>
              </a:prstGeom>
              <a:blipFill>
                <a:blip r:embed="rId4"/>
                <a:stretch>
                  <a:fillRect l="-1775" t="-14286" r="-789" b="-24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C7E516-AF1F-362B-812F-BF50D689A5E4}"/>
                  </a:ext>
                </a:extLst>
              </p:cNvPr>
              <p:cNvSpPr txBox="1"/>
              <p:nvPr/>
            </p:nvSpPr>
            <p:spPr>
              <a:xfrm>
                <a:off x="1452876" y="6119869"/>
                <a:ext cx="514403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h𝑎𝑠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𝐻𝐼𝑉</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𝑔𝑖𝑣𝑒𝑛</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𝑡𝑒𝑠𝑡𝑒𝑑</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𝑝𝑜𝑠𝑖𝑡𝑖𝑣𝑒</m:t>
                          </m:r>
                        </m:e>
                      </m:d>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0.99∗0.0001</m:t>
                          </m:r>
                        </m:num>
                        <m:den>
                          <m:r>
                            <a:rPr lang="en-US" b="0" i="1" smtClean="0">
                              <a:solidFill>
                                <a:schemeClr val="tx1"/>
                              </a:solidFill>
                              <a:latin typeface="Cambria Math" panose="02040503050406030204" pitchFamily="18" charset="0"/>
                            </a:rPr>
                            <m:t>0.01</m:t>
                          </m:r>
                        </m:den>
                      </m:f>
                    </m:oMath>
                  </m:oMathPara>
                </a14:m>
                <a:endParaRPr lang="en-US" dirty="0">
                  <a:solidFill>
                    <a:schemeClr val="tx1"/>
                  </a:solidFill>
                </a:endParaRPr>
              </a:p>
            </p:txBody>
          </p:sp>
        </mc:Choice>
        <mc:Fallback xmlns="">
          <p:sp>
            <p:nvSpPr>
              <p:cNvPr id="7" name="TextBox 6">
                <a:extLst>
                  <a:ext uri="{FF2B5EF4-FFF2-40B4-BE49-F238E27FC236}">
                    <a16:creationId xmlns:a16="http://schemas.microsoft.com/office/drawing/2014/main" id="{83C7E516-AF1F-362B-812F-BF50D689A5E4}"/>
                  </a:ext>
                </a:extLst>
              </p:cNvPr>
              <p:cNvSpPr txBox="1">
                <a:spLocks noRot="1" noChangeAspect="1" noMove="1" noResize="1" noEditPoints="1" noAdjustHandles="1" noChangeArrowheads="1" noChangeShapeType="1" noTextEdit="1"/>
              </p:cNvSpPr>
              <p:nvPr/>
            </p:nvSpPr>
            <p:spPr>
              <a:xfrm>
                <a:off x="1452876" y="6119869"/>
                <a:ext cx="5144037" cy="5203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47429A-DBD3-326E-A7C7-49492ECE847B}"/>
                  </a:ext>
                </a:extLst>
              </p:cNvPr>
              <p:cNvSpPr txBox="1"/>
              <p:nvPr/>
            </p:nvSpPr>
            <p:spPr>
              <a:xfrm>
                <a:off x="6615088" y="6216768"/>
                <a:ext cx="876492" cy="369332"/>
              </a:xfrm>
              <a:prstGeom prst="rect">
                <a:avLst/>
              </a:prstGeom>
              <a:noFill/>
            </p:spPr>
            <p:txBody>
              <a:bodyPr wrap="square">
                <a:spAutoFit/>
              </a:bodyPr>
              <a:lstStyle/>
              <a:p>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0.01</a:t>
                </a:r>
              </a:p>
            </p:txBody>
          </p:sp>
        </mc:Choice>
        <mc:Fallback xmlns="">
          <p:sp>
            <p:nvSpPr>
              <p:cNvPr id="8" name="TextBox 7">
                <a:extLst>
                  <a:ext uri="{FF2B5EF4-FFF2-40B4-BE49-F238E27FC236}">
                    <a16:creationId xmlns:a16="http://schemas.microsoft.com/office/drawing/2014/main" id="{1A47429A-DBD3-326E-A7C7-49492ECE847B}"/>
                  </a:ext>
                </a:extLst>
              </p:cNvPr>
              <p:cNvSpPr txBox="1">
                <a:spLocks noRot="1" noChangeAspect="1" noMove="1" noResize="1" noEditPoints="1" noAdjustHandles="1" noChangeArrowheads="1" noChangeShapeType="1" noTextEdit="1"/>
              </p:cNvSpPr>
              <p:nvPr/>
            </p:nvSpPr>
            <p:spPr>
              <a:xfrm>
                <a:off x="6615088" y="6216768"/>
                <a:ext cx="876492" cy="369332"/>
              </a:xfrm>
              <a:prstGeom prst="rect">
                <a:avLst/>
              </a:prstGeom>
              <a:blipFill>
                <a:blip r:embed="rId6"/>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3356985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165565-DCB6-8575-842A-1E519A5DF5B3}"/>
              </a:ext>
            </a:extLst>
          </p:cNvPr>
          <p:cNvPicPr>
            <a:picLocks noChangeAspect="1"/>
          </p:cNvPicPr>
          <p:nvPr/>
        </p:nvPicPr>
        <p:blipFill rotWithShape="1">
          <a:blip r:embed="rId2"/>
          <a:srcRect l="60996" t="8610" r="9620" b="9476"/>
          <a:stretch/>
        </p:blipFill>
        <p:spPr>
          <a:xfrm>
            <a:off x="9504605" y="3757321"/>
            <a:ext cx="2641549" cy="2419642"/>
          </a:xfrm>
          <a:prstGeom prst="rect">
            <a:avLst/>
          </a:prstGeom>
        </p:spPr>
      </p:pic>
      <p:sp>
        <p:nvSpPr>
          <p:cNvPr id="2" name="Title 1">
            <a:extLst>
              <a:ext uri="{FF2B5EF4-FFF2-40B4-BE49-F238E27FC236}">
                <a16:creationId xmlns:a16="http://schemas.microsoft.com/office/drawing/2014/main" id="{5B491548-AB47-916C-BF90-02445FFA0C72}"/>
              </a:ext>
            </a:extLst>
          </p:cNvPr>
          <p:cNvSpPr>
            <a:spLocks noGrp="1"/>
          </p:cNvSpPr>
          <p:nvPr>
            <p:ph type="title"/>
          </p:nvPr>
        </p:nvSpPr>
        <p:spPr/>
        <p:txBody>
          <a:bodyPr/>
          <a:lstStyle/>
          <a:p>
            <a:r>
              <a:rPr lang="en-US" dirty="0"/>
              <a:t>Maximum likelihood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02759A-32F3-959B-349E-CEABCD03EDCA}"/>
                  </a:ext>
                </a:extLst>
              </p:cNvPr>
              <p:cNvSpPr>
                <a:spLocks noGrp="1"/>
              </p:cNvSpPr>
              <p:nvPr>
                <p:ph idx="1"/>
              </p:nvPr>
            </p:nvSpPr>
            <p:spPr>
              <a:xfrm>
                <a:off x="838200" y="1549101"/>
                <a:ext cx="5492675" cy="4854263"/>
              </a:xfrm>
            </p:spPr>
            <p:txBody>
              <a:bodyPr>
                <a:normAutofit/>
              </a:bodyPr>
              <a:lstStyle/>
              <a:p>
                <a:r>
                  <a:rPr lang="en-US" sz="2000" dirty="0"/>
                  <a:t>Finds the parameter value that maximizes the probability of observing the data given parameter P(Data | Parameter).</a:t>
                </a:r>
              </a:p>
              <a:p>
                <a:r>
                  <a:rPr lang="en-US" sz="2000" dirty="0"/>
                  <a:t>A likelihood function describes the likelihood of a parameter given the observed data. The likelihood of p given a dataset x. E.g., for a Poisson distribution, likelihood,</a:t>
                </a:r>
              </a:p>
              <a:p>
                <a:pP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e>
                        <m:r>
                          <a:rPr lang="en-US" sz="2000" b="0" i="1" smtClean="0">
                            <a:latin typeface="Cambria Math" panose="02040503050406030204" pitchFamily="18" charset="0"/>
                          </a:rPr>
                          <m:t>𝑝</m:t>
                        </m:r>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e>
                      <m:e>
                        <m:r>
                          <a:rPr lang="en-US" sz="2000" b="0" i="1" smtClean="0">
                            <a:latin typeface="Cambria Math" panose="02040503050406030204" pitchFamily="18" charset="0"/>
                          </a:rPr>
                          <m:t>𝑝</m:t>
                        </m:r>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baseline="-25000" smtClean="0">
                            <a:latin typeface="Cambria Math" panose="02040503050406030204" pitchFamily="18" charset="0"/>
                          </a:rPr>
                          <m:t>2</m:t>
                        </m:r>
                      </m:e>
                      <m:e>
                        <m:r>
                          <a:rPr lang="en-US" sz="2000" b="0" i="1" smtClean="0">
                            <a:latin typeface="Cambria Math" panose="02040503050406030204" pitchFamily="18" charset="0"/>
                          </a:rPr>
                          <m:t>𝑝</m:t>
                        </m:r>
                      </m:e>
                    </m:d>
                    <m:r>
                      <a:rPr lang="en-US" sz="2000" b="0" i="1" smtClean="0">
                        <a:latin typeface="Cambria Math" panose="02040503050406030204" pitchFamily="18" charset="0"/>
                      </a:rPr>
                      <m:t>∗ …∗</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baseline="-25000" smtClean="0">
                            <a:latin typeface="Cambria Math" panose="02040503050406030204" pitchFamily="18" charset="0"/>
                          </a:rPr>
                          <m:t>𝑛</m:t>
                        </m:r>
                      </m:e>
                      <m:e>
                        <m:r>
                          <a:rPr lang="en-US" sz="2000" b="0" i="1" smtClean="0">
                            <a:latin typeface="Cambria Math" panose="02040503050406030204" pitchFamily="18" charset="0"/>
                          </a:rPr>
                          <m:t>𝑝</m:t>
                        </m:r>
                      </m:e>
                    </m:d>
                  </m:oMath>
                </a14:m>
                <a:br>
                  <a:rPr lang="en-US" sz="2000" b="0" dirty="0"/>
                </a:br>
                <a14:m>
                  <m:oMath xmlns:m="http://schemas.openxmlformats.org/officeDocument/2006/math">
                    <m:r>
                      <a:rPr lang="en-US" sz="2000" b="0" i="0" smtClean="0">
                        <a:latin typeface="Cambria Math" panose="02040503050406030204" pitchFamily="18" charset="0"/>
                      </a:rPr>
                      <m:t>              </m:t>
                    </m:r>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𝑥𝑖</m:t>
                        </m:r>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m:t>
                        </m:r>
                      </m:e>
                    </m:nary>
                    <m:r>
                      <a:rPr lang="en-US" sz="2000" b="0" i="1" smtClean="0">
                        <a:latin typeface="Cambria Math" panose="02040503050406030204" pitchFamily="18" charset="0"/>
                      </a:rPr>
                      <m:t> </m:t>
                    </m:r>
                  </m:oMath>
                </a14:m>
                <a:br>
                  <a:rPr lang="en-US" sz="2000" b="0" dirty="0"/>
                </a:br>
                <a14:m>
                  <m:oMath xmlns:m="http://schemas.openxmlformats.org/officeDocument/2006/math">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m:t>
                        </m:r>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e>
                            <m:r>
                              <a:rPr lang="en-US" sz="2000" b="0" i="1" smtClean="0">
                                <a:latin typeface="Cambria Math" panose="02040503050406030204" pitchFamily="18" charset="0"/>
                              </a:rPr>
                              <m:t>𝑝</m:t>
                            </m:r>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𝑥𝑖</m:t>
                            </m:r>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m:t>
                            </m:r>
                          </m:e>
                        </m:nary>
                      </m:e>
                    </m:func>
                  </m:oMath>
                </a14:m>
                <a:endParaRPr lang="en-US" sz="2000" dirty="0"/>
              </a:p>
              <a:p>
                <a:r>
                  <a:rPr lang="en-US" sz="2000" dirty="0"/>
                  <a:t>The goal is to find p such that L(</a:t>
                </a:r>
                <a:r>
                  <a:rPr lang="en-US" sz="2000" dirty="0" err="1"/>
                  <a:t>x|p</a:t>
                </a:r>
                <a:r>
                  <a:rPr lang="en-US" sz="2000" dirty="0"/>
                  <a:t>) is the highest.</a:t>
                </a:r>
              </a:p>
              <a:p>
                <a:pPr marL="0" indent="0">
                  <a:buNone/>
                </a:pPr>
                <a:endParaRPr lang="en-US" sz="2000" dirty="0"/>
              </a:p>
            </p:txBody>
          </p:sp>
        </mc:Choice>
        <mc:Fallback>
          <p:sp>
            <p:nvSpPr>
              <p:cNvPr id="3" name="Content Placeholder 2">
                <a:extLst>
                  <a:ext uri="{FF2B5EF4-FFF2-40B4-BE49-F238E27FC236}">
                    <a16:creationId xmlns:a16="http://schemas.microsoft.com/office/drawing/2014/main" id="{ED02759A-32F3-959B-349E-CEABCD03EDCA}"/>
                  </a:ext>
                </a:extLst>
              </p:cNvPr>
              <p:cNvSpPr>
                <a:spLocks noGrp="1" noRot="1" noChangeAspect="1" noMove="1" noResize="1" noEditPoints="1" noAdjustHandles="1" noChangeArrowheads="1" noChangeShapeType="1" noTextEdit="1"/>
              </p:cNvSpPr>
              <p:nvPr>
                <p:ph idx="1"/>
              </p:nvPr>
            </p:nvSpPr>
            <p:spPr>
              <a:xfrm>
                <a:off x="838200" y="1549101"/>
                <a:ext cx="5492675" cy="4854263"/>
              </a:xfrm>
              <a:blipFill>
                <a:blip r:embed="rId3"/>
                <a:stretch>
                  <a:fillRect l="-999" t="-1256" r="-21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26C002-8B8F-223E-A420-61746B8E3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8661" y="46286"/>
            <a:ext cx="5266248" cy="3510831"/>
          </a:xfrm>
          <a:prstGeom prst="rect">
            <a:avLst/>
          </a:prstGeom>
        </p:spPr>
      </p:pic>
      <p:pic>
        <p:nvPicPr>
          <p:cNvPr id="6" name="Picture 5">
            <a:extLst>
              <a:ext uri="{FF2B5EF4-FFF2-40B4-BE49-F238E27FC236}">
                <a16:creationId xmlns:a16="http://schemas.microsoft.com/office/drawing/2014/main" id="{1A0B6A64-6062-851D-A4AB-16949AFF9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5806" y="3543062"/>
            <a:ext cx="2768090" cy="2768090"/>
          </a:xfrm>
          <a:prstGeom prst="rect">
            <a:avLst/>
          </a:prstGeom>
        </p:spPr>
      </p:pic>
      <p:sp>
        <p:nvSpPr>
          <p:cNvPr id="8" name="TextBox 7">
            <a:extLst>
              <a:ext uri="{FF2B5EF4-FFF2-40B4-BE49-F238E27FC236}">
                <a16:creationId xmlns:a16="http://schemas.microsoft.com/office/drawing/2014/main" id="{5B96F513-09B4-C58B-AE62-264D41798197}"/>
              </a:ext>
            </a:extLst>
          </p:cNvPr>
          <p:cNvSpPr txBox="1"/>
          <p:nvPr/>
        </p:nvSpPr>
        <p:spPr>
          <a:xfrm>
            <a:off x="6272322" y="6231265"/>
            <a:ext cx="3285848" cy="523220"/>
          </a:xfrm>
          <a:prstGeom prst="rect">
            <a:avLst/>
          </a:prstGeom>
          <a:noFill/>
        </p:spPr>
        <p:txBody>
          <a:bodyPr wrap="square">
            <a:spAutoFit/>
          </a:bodyPr>
          <a:lstStyle/>
          <a:p>
            <a:pPr marL="36900" indent="0" algn="ctr">
              <a:buNone/>
            </a:pPr>
            <a:r>
              <a:rPr lang="en-US" sz="1400" dirty="0"/>
              <a:t>A clever algorithm solving a two-parameter maximum likelihood problem</a:t>
            </a:r>
          </a:p>
        </p:txBody>
      </p:sp>
      <p:sp>
        <p:nvSpPr>
          <p:cNvPr id="10" name="TextBox 9">
            <a:extLst>
              <a:ext uri="{FF2B5EF4-FFF2-40B4-BE49-F238E27FC236}">
                <a16:creationId xmlns:a16="http://schemas.microsoft.com/office/drawing/2014/main" id="{ED7D47FF-B162-E6DC-25EC-198876AD4827}"/>
              </a:ext>
            </a:extLst>
          </p:cNvPr>
          <p:cNvSpPr txBox="1"/>
          <p:nvPr/>
        </p:nvSpPr>
        <p:spPr>
          <a:xfrm>
            <a:off x="9582905" y="6073050"/>
            <a:ext cx="2484947" cy="738664"/>
          </a:xfrm>
          <a:prstGeom prst="rect">
            <a:avLst/>
          </a:prstGeom>
          <a:noFill/>
        </p:spPr>
        <p:txBody>
          <a:bodyPr wrap="square">
            <a:spAutoFit/>
          </a:bodyPr>
          <a:lstStyle/>
          <a:p>
            <a:pPr marL="36900" indent="0" algn="ctr">
              <a:buNone/>
            </a:pPr>
            <a:r>
              <a:rPr lang="en-US" sz="1400" dirty="0"/>
              <a:t>Setting the derivative of a likelihood function to 0 to solve an MLE problem</a:t>
            </a:r>
          </a:p>
        </p:txBody>
      </p:sp>
      <p:sp>
        <p:nvSpPr>
          <p:cNvPr id="11" name="TextBox 10">
            <a:extLst>
              <a:ext uri="{FF2B5EF4-FFF2-40B4-BE49-F238E27FC236}">
                <a16:creationId xmlns:a16="http://schemas.microsoft.com/office/drawing/2014/main" id="{11A26015-CE85-CC19-40DE-4625A0FEDBF1}"/>
              </a:ext>
            </a:extLst>
          </p:cNvPr>
          <p:cNvSpPr txBox="1"/>
          <p:nvPr/>
        </p:nvSpPr>
        <p:spPr>
          <a:xfrm>
            <a:off x="124148" y="6300956"/>
            <a:ext cx="6823396" cy="507831"/>
          </a:xfrm>
          <a:prstGeom prst="rect">
            <a:avLst/>
          </a:prstGeom>
          <a:noFill/>
        </p:spPr>
        <p:txBody>
          <a:bodyPr wrap="square" rtlCol="0">
            <a:spAutoFit/>
          </a:bodyPr>
          <a:lstStyle/>
          <a:p>
            <a:r>
              <a:rPr lang="en-US" sz="900" dirty="0"/>
              <a:t>Gif 1: </a:t>
            </a:r>
            <a:r>
              <a:rPr lang="en-US" sz="900" dirty="0">
                <a:hlinkClick r:id="rId6"/>
              </a:rPr>
              <a:t>https://towardsdatascience.com/maximum-likelihood-estimation-984af2dcfcac?gi=addc0a03b3a1</a:t>
            </a:r>
            <a:r>
              <a:rPr lang="en-US" sz="900" dirty="0"/>
              <a:t> </a:t>
            </a:r>
          </a:p>
          <a:p>
            <a:r>
              <a:rPr lang="en-US" sz="900" dirty="0"/>
              <a:t>Gif 2: </a:t>
            </a:r>
            <a:r>
              <a:rPr lang="en-US" sz="900" dirty="0">
                <a:hlinkClick r:id="rId7"/>
              </a:rPr>
              <a:t>https://mmeredith.net/blog/2015/MLE_with_NelderMead.htm</a:t>
            </a:r>
            <a:r>
              <a:rPr lang="en-US" sz="900" dirty="0"/>
              <a:t> </a:t>
            </a:r>
          </a:p>
          <a:p>
            <a:r>
              <a:rPr lang="en-US" sz="900" dirty="0"/>
              <a:t>Image: </a:t>
            </a:r>
            <a:r>
              <a:rPr lang="en-US" sz="900" dirty="0">
                <a:hlinkClick r:id="rId8"/>
              </a:rPr>
              <a:t>https://towardsdatascience.com/understanding-maximum-likelihood-estimation-fa495a03017a?gi=117028f17410</a:t>
            </a:r>
            <a:r>
              <a:rPr lang="en-US" sz="900" dirty="0"/>
              <a:t> </a:t>
            </a:r>
          </a:p>
        </p:txBody>
      </p:sp>
    </p:spTree>
    <p:extLst>
      <p:ext uri="{BB962C8B-B14F-4D97-AF65-F5344CB8AC3E}">
        <p14:creationId xmlns:p14="http://schemas.microsoft.com/office/powerpoint/2010/main" val="3333587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B2963-082F-47CA-C087-771DC76B5F52}"/>
              </a:ext>
            </a:extLst>
          </p:cNvPr>
          <p:cNvSpPr>
            <a:spLocks noGrp="1"/>
          </p:cNvSpPr>
          <p:nvPr>
            <p:ph type="title"/>
          </p:nvPr>
        </p:nvSpPr>
        <p:spPr/>
        <p:txBody>
          <a:bodyPr/>
          <a:lstStyle/>
          <a:p>
            <a:r>
              <a:rPr lang="en-US" dirty="0"/>
              <a:t>Monte Carlo and Markov Chain Monte Carlo</a:t>
            </a:r>
          </a:p>
        </p:txBody>
      </p:sp>
      <p:sp>
        <p:nvSpPr>
          <p:cNvPr id="3" name="Content Placeholder 2">
            <a:extLst>
              <a:ext uri="{FF2B5EF4-FFF2-40B4-BE49-F238E27FC236}">
                <a16:creationId xmlns:a16="http://schemas.microsoft.com/office/drawing/2014/main" id="{1B4E4F6D-6FDA-65DD-0631-07D9356213EB}"/>
              </a:ext>
            </a:extLst>
          </p:cNvPr>
          <p:cNvSpPr>
            <a:spLocks noGrp="1"/>
          </p:cNvSpPr>
          <p:nvPr>
            <p:ph idx="1"/>
          </p:nvPr>
        </p:nvSpPr>
        <p:spPr>
          <a:xfrm>
            <a:off x="838200" y="1675015"/>
            <a:ext cx="6732494" cy="5032375"/>
          </a:xfrm>
        </p:spPr>
        <p:txBody>
          <a:bodyPr>
            <a:normAutofit/>
          </a:bodyPr>
          <a:lstStyle/>
          <a:p>
            <a:r>
              <a:rPr lang="en-US" sz="2400" dirty="0"/>
              <a:t>For very difficult problems, random simulations can predict good solutions.</a:t>
            </a:r>
          </a:p>
          <a:p>
            <a:r>
              <a:rPr lang="en-US" sz="2400" dirty="0"/>
              <a:t>For example, an experiment of throwing random darts at a circle enclosed by a perfect square can estimate the value of pi. </a:t>
            </a:r>
          </a:p>
          <a:p>
            <a:r>
              <a:rPr lang="en-US" sz="2400" dirty="0"/>
              <a:t>Using this same principle, it is possible to solve hard multi-dimensional integral.</a:t>
            </a:r>
          </a:p>
          <a:p>
            <a:r>
              <a:rPr lang="en-US" sz="2400" dirty="0"/>
              <a:t>The margin of error for Monte Carlo estimations do not change with increasing complexity of the problem.</a:t>
            </a:r>
          </a:p>
          <a:p>
            <a:r>
              <a:rPr lang="en-US" sz="2400" dirty="0"/>
              <a:t>Markov Chain Monte Carlo is a “chained” random process where every new random value depends only on the previous value.</a:t>
            </a:r>
          </a:p>
        </p:txBody>
      </p:sp>
      <p:pic>
        <p:nvPicPr>
          <p:cNvPr id="4" name="Picture 3">
            <a:extLst>
              <a:ext uri="{FF2B5EF4-FFF2-40B4-BE49-F238E27FC236}">
                <a16:creationId xmlns:a16="http://schemas.microsoft.com/office/drawing/2014/main" id="{CB6B0B9F-988A-DC7E-60E4-B3B02E7FB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9771" y="1280553"/>
            <a:ext cx="3674035" cy="3674035"/>
          </a:xfrm>
          <a:prstGeom prst="rect">
            <a:avLst/>
          </a:prstGeom>
        </p:spPr>
      </p:pic>
      <p:pic>
        <p:nvPicPr>
          <p:cNvPr id="5" name="Picture 4">
            <a:extLst>
              <a:ext uri="{FF2B5EF4-FFF2-40B4-BE49-F238E27FC236}">
                <a16:creationId xmlns:a16="http://schemas.microsoft.com/office/drawing/2014/main" id="{20176D1B-213C-1B13-59C1-923FBB44D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694" y="5089524"/>
            <a:ext cx="4474306" cy="1325564"/>
          </a:xfrm>
          <a:prstGeom prst="rect">
            <a:avLst/>
          </a:prstGeom>
        </p:spPr>
      </p:pic>
      <p:sp>
        <p:nvSpPr>
          <p:cNvPr id="7" name="TextBox 6">
            <a:extLst>
              <a:ext uri="{FF2B5EF4-FFF2-40B4-BE49-F238E27FC236}">
                <a16:creationId xmlns:a16="http://schemas.microsoft.com/office/drawing/2014/main" id="{823A362A-B43B-D68D-1EB3-26D478453608}"/>
              </a:ext>
            </a:extLst>
          </p:cNvPr>
          <p:cNvSpPr txBox="1"/>
          <p:nvPr/>
        </p:nvSpPr>
        <p:spPr>
          <a:xfrm>
            <a:off x="6788076" y="6413240"/>
            <a:ext cx="5644201" cy="577081"/>
          </a:xfrm>
          <a:prstGeom prst="rect">
            <a:avLst/>
          </a:prstGeom>
          <a:noFill/>
        </p:spPr>
        <p:txBody>
          <a:bodyPr wrap="square">
            <a:spAutoFit/>
          </a:bodyPr>
          <a:lstStyle/>
          <a:p>
            <a:r>
              <a:rPr lang="en-US" sz="1050" dirty="0">
                <a:solidFill>
                  <a:schemeClr val="tx1">
                    <a:lumMod val="95000"/>
                    <a:lumOff val="5000"/>
                  </a:schemeClr>
                </a:solidFill>
              </a:rPr>
              <a:t>Visuals: Wikipedia, https://github.com/rmcelreath/stat_rethinking_2022/blob/main/scripts_animation/08_MCMC.r </a:t>
            </a:r>
          </a:p>
          <a:p>
            <a:endParaRPr lang="en-US" sz="1050" dirty="0">
              <a:solidFill>
                <a:schemeClr val="tx1">
                  <a:lumMod val="95000"/>
                  <a:lumOff val="5000"/>
                </a:schemeClr>
              </a:solidFill>
            </a:endParaRPr>
          </a:p>
        </p:txBody>
      </p:sp>
    </p:spTree>
    <p:extLst>
      <p:ext uri="{BB962C8B-B14F-4D97-AF65-F5344CB8AC3E}">
        <p14:creationId xmlns:p14="http://schemas.microsoft.com/office/powerpoint/2010/main" val="4052039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0846E-1D39-4B9E-3A72-BA96CEC4CC45}"/>
              </a:ext>
            </a:extLst>
          </p:cNvPr>
          <p:cNvSpPr>
            <a:spLocks noGrp="1"/>
          </p:cNvSpPr>
          <p:nvPr>
            <p:ph type="title"/>
          </p:nvPr>
        </p:nvSpPr>
        <p:spPr/>
        <p:txBody>
          <a:bodyPr/>
          <a:lstStyle/>
          <a:p>
            <a:r>
              <a:rPr lang="en-US" dirty="0"/>
              <a:t>The Metropolis-Hastings MCMC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B20116-4F11-2E83-C74D-A0DC30E123E1}"/>
                  </a:ext>
                </a:extLst>
              </p:cNvPr>
              <p:cNvSpPr>
                <a:spLocks noGrp="1"/>
              </p:cNvSpPr>
              <p:nvPr>
                <p:ph idx="1"/>
              </p:nvPr>
            </p:nvSpPr>
            <p:spPr>
              <a:xfrm>
                <a:off x="838199" y="1825625"/>
                <a:ext cx="10543391" cy="3230469"/>
              </a:xfrm>
            </p:spPr>
            <p:txBody>
              <a:bodyPr>
                <a:normAutofit/>
              </a:bodyPr>
              <a:lstStyle/>
              <a:p>
                <a:r>
                  <a:rPr lang="en-US" sz="2000" dirty="0"/>
                  <a:t>Used to sample from a complex distribution without knowing the normalizing factor. </a:t>
                </a:r>
              </a:p>
              <a:p>
                <a:r>
                  <a:rPr lang="en-US" sz="2000" dirty="0"/>
                  <a:t>Algorithm:</a:t>
                </a:r>
              </a:p>
              <a:p>
                <a:pPr marL="914400" lvl="1" indent="-457200">
                  <a:buFont typeface="+mj-lt"/>
                  <a:buAutoNum type="arabicPeriod"/>
                </a:pPr>
                <a:r>
                  <a:rPr lang="en-US" sz="1800" dirty="0"/>
                  <a:t>Set initial state for </a:t>
                </a:r>
                <a:r>
                  <a:rPr lang="en-US" sz="1800" dirty="0" err="1"/>
                  <a:t>i</a:t>
                </a:r>
                <a:r>
                  <a:rPr lang="en-US" sz="1800" dirty="0"/>
                  <a:t>.</a:t>
                </a:r>
              </a:p>
              <a:p>
                <a:pPr marL="914400" lvl="1" indent="-457200">
                  <a:buFont typeface="+mj-lt"/>
                  <a:buAutoNum type="arabicPeriod"/>
                </a:pPr>
                <a:r>
                  <a:rPr lang="en-US" sz="1800" dirty="0"/>
                  <a:t>Propose a new state </a:t>
                </a:r>
                <a:r>
                  <a:rPr lang="en-US" sz="1800" dirty="0" err="1"/>
                  <a:t>i</a:t>
                </a:r>
                <a:r>
                  <a:rPr lang="en-US" sz="1800" dirty="0"/>
                  <a:t>* from an appropriate proposal density (e.g., a normal).</a:t>
                </a:r>
              </a:p>
              <a:p>
                <a:pPr marL="914400" lvl="1" indent="-457200">
                  <a:buFont typeface="+mj-lt"/>
                  <a:buAutoNum type="arabicPeriod"/>
                </a:pPr>
                <a:r>
                  <a:rPr lang="en-US" sz="1800" dirty="0"/>
                  <a:t>Accept or reject the proposal with acceptance probability, alpha =</a:t>
                </a:r>
                <a:br>
                  <a:rPr lang="en-US" sz="1800" dirty="0"/>
                </a:br>
                <a:r>
                  <a:rPr lang="en-US" sz="1800" dirty="0"/>
                  <a:t>1 𝑜𝑟  </a:t>
                </a:r>
                <a14:m>
                  <m:oMath xmlns:m="http://schemas.openxmlformats.org/officeDocument/2006/math">
                    <m:f>
                      <m:fPr>
                        <m:ctrlPr>
                          <a:rPr lang="en-US" sz="1800" i="1" smtClean="0">
                            <a:latin typeface="Cambria Math" panose="02040503050406030204" pitchFamily="18" charset="0"/>
                          </a:rPr>
                        </m:ctrlPr>
                      </m:fPr>
                      <m:num>
                        <m:r>
                          <m:rPr>
                            <m:nor/>
                          </m:rPr>
                          <a:rPr lang="en-US" sz="1800" dirty="0"/>
                          <m:t>𝑃𝑜𝑠𝑡𝑒𝑟𝑖𝑜𝑟</m:t>
                        </m:r>
                        <m:r>
                          <m:rPr>
                            <m:nor/>
                          </m:rPr>
                          <a:rPr lang="en-US" sz="1800" dirty="0"/>
                          <m:t> (</m:t>
                        </m:r>
                        <m:r>
                          <m:rPr>
                            <m:nor/>
                          </m:rPr>
                          <a:rPr lang="en-US" sz="1800" b="0" i="0" dirty="0" smtClean="0"/>
                          <m:t>i</m:t>
                        </m:r>
                        <m:r>
                          <m:rPr>
                            <m:nor/>
                          </m:rPr>
                          <a:rPr lang="en-US" sz="1800" dirty="0"/>
                          <m:t>_</m:t>
                        </m:r>
                        <m:r>
                          <m:rPr>
                            <m:nor/>
                          </m:rPr>
                          <a:rPr lang="en-US" sz="1800" dirty="0"/>
                          <m:t>𝑛𝑒𝑤</m:t>
                        </m:r>
                        <m:r>
                          <m:rPr>
                            <m:nor/>
                          </m:rPr>
                          <a:rPr lang="en-US" sz="1800" dirty="0"/>
                          <m:t>)</m:t>
                        </m:r>
                      </m:num>
                      <m:den>
                        <m:r>
                          <m:rPr>
                            <m:nor/>
                          </m:rPr>
                          <a:rPr lang="en-US" sz="1800" dirty="0"/>
                          <m:t>𝑃𝑜𝑠𝑡𝑒𝑟𝑖𝑜𝑟</m:t>
                        </m:r>
                        <m:r>
                          <m:rPr>
                            <m:nor/>
                          </m:rPr>
                          <a:rPr lang="en-US" sz="1800" dirty="0"/>
                          <m:t> (</m:t>
                        </m:r>
                        <m:r>
                          <m:rPr>
                            <m:nor/>
                          </m:rPr>
                          <a:rPr lang="en-US" sz="1800" b="0" i="0" dirty="0" smtClean="0"/>
                          <m:t>i</m:t>
                        </m:r>
                        <m:r>
                          <m:rPr>
                            <m:nor/>
                          </m:rPr>
                          <a:rPr lang="en-US" sz="1800" dirty="0"/>
                          <m:t>_</m:t>
                        </m:r>
                        <m:r>
                          <m:rPr>
                            <m:nor/>
                          </m:rPr>
                          <a:rPr lang="en-US" sz="1800" dirty="0"/>
                          <m:t>𝑜𝑙𝑑</m:t>
                        </m:r>
                        <m:r>
                          <m:rPr>
                            <m:nor/>
                          </m:rPr>
                          <a:rPr lang="en-US" sz="1800" dirty="0"/>
                          <m:t>)</m:t>
                        </m:r>
                      </m:den>
                    </m:f>
                  </m:oMath>
                </a14:m>
                <a:r>
                  <a:rPr lang="en-US" sz="1800" dirty="0"/>
                  <a:t>; whichever is lower.</a:t>
                </a:r>
              </a:p>
              <a:p>
                <a:pPr marL="914400" lvl="1" indent="-457200">
                  <a:buFont typeface="+mj-lt"/>
                  <a:buAutoNum type="arabicPeriod"/>
                </a:pPr>
                <a:r>
                  <a:rPr lang="en-US" sz="1800" dirty="0"/>
                  <a:t>If the probability of a random value is lower than the acceptance probability, set </a:t>
                </a:r>
                <a:r>
                  <a:rPr lang="en-US" sz="1800" dirty="0" err="1"/>
                  <a:t>i</a:t>
                </a:r>
                <a:r>
                  <a:rPr lang="en-US" sz="1800" dirty="0"/>
                  <a:t>=i*.</a:t>
                </a:r>
              </a:p>
              <a:p>
                <a:pPr marL="914400" lvl="1" indent="-457200">
                  <a:buFont typeface="+mj-lt"/>
                  <a:buAutoNum type="arabicPeriod"/>
                </a:pPr>
                <a:r>
                  <a:rPr lang="en-US" sz="1800" dirty="0"/>
                  <a:t>Save i.</a:t>
                </a:r>
              </a:p>
              <a:p>
                <a:pPr marL="914400" lvl="1" indent="-457200">
                  <a:buFont typeface="+mj-lt"/>
                  <a:buAutoNum type="arabicPeriod"/>
                </a:pPr>
                <a:r>
                  <a:rPr lang="en-US" sz="1800" dirty="0"/>
                  <a:t>Repeat from step 2.</a:t>
                </a:r>
              </a:p>
              <a:p>
                <a:pPr lvl="1"/>
                <a:endParaRPr lang="en-US" sz="2000" dirty="0"/>
              </a:p>
            </p:txBody>
          </p:sp>
        </mc:Choice>
        <mc:Fallback>
          <p:sp>
            <p:nvSpPr>
              <p:cNvPr id="3" name="Content Placeholder 2">
                <a:extLst>
                  <a:ext uri="{FF2B5EF4-FFF2-40B4-BE49-F238E27FC236}">
                    <a16:creationId xmlns:a16="http://schemas.microsoft.com/office/drawing/2014/main" id="{64B20116-4F11-2E83-C74D-A0DC30E123E1}"/>
                  </a:ext>
                </a:extLst>
              </p:cNvPr>
              <p:cNvSpPr>
                <a:spLocks noGrp="1" noRot="1" noChangeAspect="1" noMove="1" noResize="1" noEditPoints="1" noAdjustHandles="1" noChangeArrowheads="1" noChangeShapeType="1" noTextEdit="1"/>
              </p:cNvSpPr>
              <p:nvPr>
                <p:ph idx="1"/>
              </p:nvPr>
            </p:nvSpPr>
            <p:spPr>
              <a:xfrm>
                <a:off x="838199" y="1825625"/>
                <a:ext cx="10543391" cy="3230469"/>
              </a:xfrm>
              <a:blipFill>
                <a:blip r:embed="rId2"/>
                <a:stretch>
                  <a:fillRect l="-462" t="-188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F44250-1EE2-B78D-805A-FF2679AD4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8" y="4934027"/>
            <a:ext cx="5690655" cy="1628507"/>
          </a:xfrm>
          <a:prstGeom prst="rect">
            <a:avLst/>
          </a:prstGeom>
        </p:spPr>
      </p:pic>
      <p:sp>
        <p:nvSpPr>
          <p:cNvPr id="5" name="TextBox 4">
            <a:extLst>
              <a:ext uri="{FF2B5EF4-FFF2-40B4-BE49-F238E27FC236}">
                <a16:creationId xmlns:a16="http://schemas.microsoft.com/office/drawing/2014/main" id="{F80B630B-F3E4-ECAD-C182-40894E2BD678}"/>
              </a:ext>
            </a:extLst>
          </p:cNvPr>
          <p:cNvSpPr txBox="1"/>
          <p:nvPr/>
        </p:nvSpPr>
        <p:spPr>
          <a:xfrm>
            <a:off x="8235842" y="6492875"/>
            <a:ext cx="3117958" cy="276999"/>
          </a:xfrm>
          <a:prstGeom prst="rect">
            <a:avLst/>
          </a:prstGeom>
          <a:noFill/>
        </p:spPr>
        <p:txBody>
          <a:bodyPr wrap="square" rtlCol="0">
            <a:spAutoFit/>
          </a:bodyPr>
          <a:lstStyle/>
          <a:p>
            <a:r>
              <a:rPr lang="en-US" sz="1200" dirty="0"/>
              <a:t>Credits: Stata, </a:t>
            </a:r>
            <a:r>
              <a:rPr lang="en-US" sz="1200" dirty="0">
                <a:hlinkClick r:id="rId4"/>
              </a:rPr>
              <a:t>https://youtu.be/OTO1DygELpY</a:t>
            </a:r>
            <a:r>
              <a:rPr lang="en-US" sz="1200" dirty="0"/>
              <a:t> </a:t>
            </a:r>
          </a:p>
        </p:txBody>
      </p:sp>
      <mc:AlternateContent xmlns:mc="http://schemas.openxmlformats.org/markup-compatibility/2006" xmlns:a14="http://schemas.microsoft.com/office/drawing/2010/main">
        <mc:Choice Requires="a14">
          <p:sp>
            <p:nvSpPr>
              <p:cNvPr id="11" name="TextBox 44">
                <a:extLst>
                  <a:ext uri="{FF2B5EF4-FFF2-40B4-BE49-F238E27FC236}">
                    <a16:creationId xmlns:a16="http://schemas.microsoft.com/office/drawing/2014/main" id="{8DF37537-F5A0-5BC0-D882-C45CF6F48B98}"/>
                  </a:ext>
                </a:extLst>
              </p:cNvPr>
              <p:cNvSpPr txBox="1"/>
              <p:nvPr/>
            </p:nvSpPr>
            <p:spPr>
              <a:xfrm>
                <a:off x="-30983" y="5667513"/>
                <a:ext cx="6452007" cy="613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i="1" dirty="0" smtClean="0">
                          <a:solidFill>
                            <a:schemeClr val="tx1"/>
                          </a:solidFill>
                          <a:latin typeface="Cambria Math" panose="02040503050406030204" pitchFamily="18" charset="0"/>
                        </a:rPr>
                        <m:t>𝑃</m:t>
                      </m:r>
                      <m:r>
                        <a:rPr lang="en-US" sz="1600" i="1" dirty="0" smtClean="0">
                          <a:solidFill>
                            <a:schemeClr val="tx1"/>
                          </a:solidFill>
                          <a:latin typeface="Cambria Math" panose="02040503050406030204" pitchFamily="18" charset="0"/>
                        </a:rPr>
                        <m:t> </m:t>
                      </m:r>
                      <m:d>
                        <m:dPr>
                          <m:endChr m:val="|"/>
                          <m:ctrlPr>
                            <a:rPr lang="en-US" sz="1600" b="0" i="1" dirty="0" smtClean="0">
                              <a:solidFill>
                                <a:schemeClr val="tx1"/>
                              </a:solidFill>
                              <a:latin typeface="Cambria Math" panose="02040503050406030204" pitchFamily="18" charset="0"/>
                            </a:rPr>
                          </m:ctrlPr>
                        </m:dPr>
                        <m:e>
                          <m:r>
                            <a:rPr lang="en-US" sz="1600" b="0" i="1" dirty="0" smtClean="0">
                              <a:solidFill>
                                <a:schemeClr val="tx1"/>
                              </a:solidFill>
                              <a:latin typeface="Cambria Math" panose="02040503050406030204" pitchFamily="18" charset="0"/>
                            </a:rPr>
                            <m:t>𝑝𝑎𝑟𝑎𝑚𝑒𝑡𝑒𝑟</m:t>
                          </m:r>
                          <m:r>
                            <a:rPr lang="en-US" sz="1600" b="0" i="1" dirty="0" smtClean="0">
                              <a:solidFill>
                                <a:schemeClr val="tx1"/>
                              </a:solidFill>
                              <a:latin typeface="Cambria Math" panose="02040503050406030204" pitchFamily="18" charset="0"/>
                            </a:rPr>
                            <m:t> </m:t>
                          </m:r>
                        </m:e>
                      </m:d>
                      <m:r>
                        <a:rPr lang="en-US" sz="1600" b="0" i="1" dirty="0" smtClean="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𝑑𝑎𝑡𝑎</m:t>
                      </m:r>
                      <m:r>
                        <a:rPr lang="en-US" sz="1600" i="1" dirty="0" smtClean="0">
                          <a:solidFill>
                            <a:schemeClr val="tx1"/>
                          </a:solidFill>
                          <a:latin typeface="Cambria Math" panose="02040503050406030204" pitchFamily="18" charset="0"/>
                        </a:rPr>
                        <m:t>) = </m:t>
                      </m:r>
                      <m:f>
                        <m:fPr>
                          <m:ctrlPr>
                            <a:rPr lang="en-US" sz="1600" i="1" dirty="0" smtClean="0">
                              <a:solidFill>
                                <a:schemeClr val="tx1"/>
                              </a:solidFill>
                              <a:latin typeface="Cambria Math" panose="02040503050406030204" pitchFamily="18" charset="0"/>
                            </a:rPr>
                          </m:ctrlPr>
                        </m:fPr>
                        <m:num>
                          <m:r>
                            <a:rPr lang="en-US" sz="1600" i="1" dirty="0">
                              <a:solidFill>
                                <a:schemeClr val="tx1"/>
                              </a:solidFill>
                              <a:latin typeface="Cambria Math" panose="02040503050406030204" pitchFamily="18" charset="0"/>
                            </a:rPr>
                            <m:t>𝑃</m:t>
                          </m:r>
                          <m:r>
                            <a:rPr lang="en-US" sz="1600" i="1" dirty="0">
                              <a:solidFill>
                                <a:schemeClr val="tx1"/>
                              </a:solidFill>
                              <a:latin typeface="Cambria Math" panose="02040503050406030204" pitchFamily="18" charset="0"/>
                            </a:rPr>
                            <m:t> </m:t>
                          </m:r>
                          <m:d>
                            <m:dPr>
                              <m:ctrlPr>
                                <a:rPr lang="en-US" sz="1600" i="1" dirty="0">
                                  <a:solidFill>
                                    <a:schemeClr val="tx1"/>
                                  </a:solidFill>
                                  <a:latin typeface="Cambria Math" panose="02040503050406030204" pitchFamily="18" charset="0"/>
                                </a:rPr>
                              </m:ctrlPr>
                            </m:dPr>
                            <m:e>
                              <m:r>
                                <a:rPr lang="en-US" sz="1600" b="0" i="1" dirty="0" smtClean="0">
                                  <a:solidFill>
                                    <a:schemeClr val="tx1"/>
                                  </a:solidFill>
                                  <a:latin typeface="Cambria Math" panose="02040503050406030204" pitchFamily="18" charset="0"/>
                                </a:rPr>
                                <m:t>𝑑𝑎𝑡𝑎</m:t>
                              </m:r>
                              <m:r>
                                <a:rPr lang="en-US" sz="1600" i="1" dirty="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m:t>
                              </m:r>
                              <m:r>
                                <a:rPr lang="en-US" sz="1600" i="1" dirty="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𝑝𝑎𝑟𝑎𝑚𝑒𝑡𝑒𝑟</m:t>
                              </m:r>
                            </m:e>
                          </m:d>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𝑃</m:t>
                          </m:r>
                          <m:r>
                            <a:rPr lang="en-US" sz="1600" b="0" i="1" dirty="0" smtClean="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𝑝𝑎𝑟𝑎𝑚𝑒𝑡𝑒𝑟</m:t>
                          </m:r>
                          <m:r>
                            <a:rPr lang="en-US" sz="1600" b="0" i="1" dirty="0" smtClean="0">
                              <a:solidFill>
                                <a:schemeClr val="tx1"/>
                              </a:solidFill>
                              <a:latin typeface="Cambria Math" panose="02040503050406030204" pitchFamily="18" charset="0"/>
                            </a:rPr>
                            <m:t>)</m:t>
                          </m:r>
                        </m:num>
                        <m:den>
                          <m:r>
                            <a:rPr lang="en-US" sz="1600" b="0" i="1" dirty="0" smtClean="0">
                              <a:solidFill>
                                <a:schemeClr val="tx1"/>
                              </a:solidFill>
                              <a:latin typeface="Cambria Math" panose="02040503050406030204" pitchFamily="18" charset="0"/>
                            </a:rPr>
                            <m:t>𝑃</m:t>
                          </m:r>
                          <m:r>
                            <a:rPr lang="en-US" sz="1600" b="0" i="1" dirty="0" smtClean="0">
                              <a:solidFill>
                                <a:schemeClr val="tx1"/>
                              </a:solidFill>
                              <a:latin typeface="Cambria Math" panose="02040503050406030204" pitchFamily="18" charset="0"/>
                            </a:rPr>
                            <m:t> (</m:t>
                          </m:r>
                          <m:r>
                            <a:rPr lang="en-US" sz="1600" b="0" i="1" dirty="0" smtClean="0">
                              <a:solidFill>
                                <a:schemeClr val="tx1"/>
                              </a:solidFill>
                              <a:latin typeface="Cambria Math" panose="02040503050406030204" pitchFamily="18" charset="0"/>
                            </a:rPr>
                            <m:t>𝑑𝑎𝑡𝑎</m:t>
                          </m:r>
                          <m:r>
                            <a:rPr lang="en-US" sz="1600" b="0" i="1" dirty="0" smtClean="0">
                              <a:solidFill>
                                <a:schemeClr val="tx1"/>
                              </a:solidFill>
                              <a:latin typeface="Cambria Math" panose="02040503050406030204" pitchFamily="18" charset="0"/>
                            </a:rPr>
                            <m:t>)</m:t>
                          </m:r>
                        </m:den>
                      </m:f>
                    </m:oMath>
                  </m:oMathPara>
                </a14:m>
                <a:endParaRPr lang="en-US" sz="1600" dirty="0">
                  <a:solidFill>
                    <a:schemeClr val="tx1"/>
                  </a:solidFill>
                </a:endParaRPr>
              </a:p>
            </p:txBody>
          </p:sp>
        </mc:Choice>
        <mc:Fallback xmlns="">
          <p:sp>
            <p:nvSpPr>
              <p:cNvPr id="11" name="TextBox 44">
                <a:extLst>
                  <a:ext uri="{FF2B5EF4-FFF2-40B4-BE49-F238E27FC236}">
                    <a16:creationId xmlns:a16="http://schemas.microsoft.com/office/drawing/2014/main" id="{8DF37537-F5A0-5BC0-D882-C45CF6F48B98}"/>
                  </a:ext>
                </a:extLst>
              </p:cNvPr>
              <p:cNvSpPr txBox="1">
                <a:spLocks noRot="1" noChangeAspect="1" noMove="1" noResize="1" noEditPoints="1" noAdjustHandles="1" noChangeArrowheads="1" noChangeShapeType="1" noTextEdit="1"/>
              </p:cNvSpPr>
              <p:nvPr/>
            </p:nvSpPr>
            <p:spPr>
              <a:xfrm>
                <a:off x="-30983" y="5667513"/>
                <a:ext cx="6452007" cy="613886"/>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40EA590-58EE-DE2D-A54B-9BFD10F15019}"/>
              </a:ext>
            </a:extLst>
          </p:cNvPr>
          <p:cNvSpPr txBox="1"/>
          <p:nvPr/>
        </p:nvSpPr>
        <p:spPr>
          <a:xfrm>
            <a:off x="1003116" y="6083413"/>
            <a:ext cx="1083867" cy="338554"/>
          </a:xfrm>
          <a:prstGeom prst="rect">
            <a:avLst/>
          </a:prstGeom>
          <a:noFill/>
        </p:spPr>
        <p:txBody>
          <a:bodyPr wrap="square" rtlCol="0">
            <a:spAutoFit/>
          </a:bodyPr>
          <a:lstStyle/>
          <a:p>
            <a:r>
              <a:rPr lang="en-US" sz="1600" dirty="0">
                <a:solidFill>
                  <a:srgbClr val="FF0000"/>
                </a:solidFill>
              </a:rPr>
              <a:t>Posterior</a:t>
            </a:r>
          </a:p>
        </p:txBody>
      </p:sp>
      <p:sp>
        <p:nvSpPr>
          <p:cNvPr id="13" name="TextBox 12">
            <a:extLst>
              <a:ext uri="{FF2B5EF4-FFF2-40B4-BE49-F238E27FC236}">
                <a16:creationId xmlns:a16="http://schemas.microsoft.com/office/drawing/2014/main" id="{6B483691-64B7-A78A-5909-C0A52C77CD02}"/>
              </a:ext>
            </a:extLst>
          </p:cNvPr>
          <p:cNvSpPr txBox="1"/>
          <p:nvPr/>
        </p:nvSpPr>
        <p:spPr>
          <a:xfrm>
            <a:off x="3156439" y="5440503"/>
            <a:ext cx="1017528" cy="307777"/>
          </a:xfrm>
          <a:prstGeom prst="rect">
            <a:avLst/>
          </a:prstGeom>
          <a:noFill/>
        </p:spPr>
        <p:txBody>
          <a:bodyPr wrap="square" rtlCol="0">
            <a:spAutoFit/>
          </a:bodyPr>
          <a:lstStyle/>
          <a:p>
            <a:r>
              <a:rPr lang="en-US" sz="1400" dirty="0">
                <a:solidFill>
                  <a:srgbClr val="FF0000"/>
                </a:solidFill>
              </a:rPr>
              <a:t>Likelihood</a:t>
            </a:r>
          </a:p>
        </p:txBody>
      </p:sp>
      <p:sp>
        <p:nvSpPr>
          <p:cNvPr id="14" name="TextBox 13">
            <a:extLst>
              <a:ext uri="{FF2B5EF4-FFF2-40B4-BE49-F238E27FC236}">
                <a16:creationId xmlns:a16="http://schemas.microsoft.com/office/drawing/2014/main" id="{76B49D93-13BE-E458-7296-FFC27C20967F}"/>
              </a:ext>
            </a:extLst>
          </p:cNvPr>
          <p:cNvSpPr txBox="1"/>
          <p:nvPr/>
        </p:nvSpPr>
        <p:spPr>
          <a:xfrm>
            <a:off x="5130470" y="5440503"/>
            <a:ext cx="660733" cy="307777"/>
          </a:xfrm>
          <a:prstGeom prst="rect">
            <a:avLst/>
          </a:prstGeom>
          <a:noFill/>
        </p:spPr>
        <p:txBody>
          <a:bodyPr wrap="square" rtlCol="0">
            <a:spAutoFit/>
          </a:bodyPr>
          <a:lstStyle/>
          <a:p>
            <a:r>
              <a:rPr lang="en-US" sz="1400" dirty="0">
                <a:solidFill>
                  <a:srgbClr val="FF0000"/>
                </a:solidFill>
              </a:rPr>
              <a:t>Prior</a:t>
            </a:r>
          </a:p>
        </p:txBody>
      </p:sp>
      <p:sp>
        <p:nvSpPr>
          <p:cNvPr id="15" name="TextBox 14">
            <a:extLst>
              <a:ext uri="{FF2B5EF4-FFF2-40B4-BE49-F238E27FC236}">
                <a16:creationId xmlns:a16="http://schemas.microsoft.com/office/drawing/2014/main" id="{A82C3673-74CA-54D5-7E47-9F2328EB3F32}"/>
              </a:ext>
            </a:extLst>
          </p:cNvPr>
          <p:cNvSpPr txBox="1"/>
          <p:nvPr/>
        </p:nvSpPr>
        <p:spPr>
          <a:xfrm>
            <a:off x="3922027" y="6268078"/>
            <a:ext cx="1017528" cy="307777"/>
          </a:xfrm>
          <a:prstGeom prst="rect">
            <a:avLst/>
          </a:prstGeom>
          <a:noFill/>
        </p:spPr>
        <p:txBody>
          <a:bodyPr wrap="square" rtlCol="0">
            <a:spAutoFit/>
          </a:bodyPr>
          <a:lstStyle/>
          <a:p>
            <a:r>
              <a:rPr lang="en-US" sz="1400" dirty="0">
                <a:solidFill>
                  <a:srgbClr val="FF0000"/>
                </a:solidFill>
              </a:rPr>
              <a:t>Marginal</a:t>
            </a:r>
          </a:p>
        </p:txBody>
      </p:sp>
    </p:spTree>
    <p:extLst>
      <p:ext uri="{BB962C8B-B14F-4D97-AF65-F5344CB8AC3E}">
        <p14:creationId xmlns:p14="http://schemas.microsoft.com/office/powerpoint/2010/main" val="328411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221B-1F64-4EE2-E21A-CBBF3F26873D}"/>
              </a:ext>
            </a:extLst>
          </p:cNvPr>
          <p:cNvSpPr>
            <a:spLocks noGrp="1"/>
          </p:cNvSpPr>
          <p:nvPr>
            <p:ph type="title"/>
          </p:nvPr>
        </p:nvSpPr>
        <p:spPr/>
        <p:txBody>
          <a:bodyPr/>
          <a:lstStyle/>
          <a:p>
            <a:r>
              <a:rPr lang="en-US" dirty="0"/>
              <a:t>Thanks for listening</a:t>
            </a:r>
          </a:p>
        </p:txBody>
      </p:sp>
      <p:sp>
        <p:nvSpPr>
          <p:cNvPr id="3" name="Content Placeholder 2">
            <a:extLst>
              <a:ext uri="{FF2B5EF4-FFF2-40B4-BE49-F238E27FC236}">
                <a16:creationId xmlns:a16="http://schemas.microsoft.com/office/drawing/2014/main" id="{100BF4F7-DD87-77A5-E464-47AD5790B867}"/>
              </a:ext>
            </a:extLst>
          </p:cNvPr>
          <p:cNvSpPr>
            <a:spLocks noGrp="1"/>
          </p:cNvSpPr>
          <p:nvPr>
            <p:ph idx="1"/>
          </p:nvPr>
        </p:nvSpPr>
        <p:spPr/>
        <p:txBody>
          <a:bodyPr/>
          <a:lstStyle/>
          <a:p>
            <a:r>
              <a:rPr lang="en-US" dirty="0"/>
              <a:t>List of good resources for further study:</a:t>
            </a:r>
          </a:p>
          <a:p>
            <a:pPr lvl="1"/>
            <a:r>
              <a:rPr lang="en-US" dirty="0"/>
              <a:t>Statistical Rethinking by Richard </a:t>
            </a:r>
            <a:r>
              <a:rPr lang="en-US" dirty="0" err="1"/>
              <a:t>McElreath</a:t>
            </a:r>
            <a:r>
              <a:rPr lang="en-US" dirty="0"/>
              <a:t>.</a:t>
            </a:r>
          </a:p>
          <a:p>
            <a:pPr lvl="1"/>
            <a:r>
              <a:rPr lang="en-US" dirty="0">
                <a:hlinkClick r:id="rId2"/>
              </a:rPr>
              <a:t>Applied Probability, MIT Open Courseware</a:t>
            </a:r>
            <a:r>
              <a:rPr lang="en-US" dirty="0"/>
              <a:t> by Dr. John </a:t>
            </a:r>
            <a:r>
              <a:rPr lang="en-US" dirty="0" err="1"/>
              <a:t>Tsitsiklis</a:t>
            </a:r>
            <a:r>
              <a:rPr lang="en-US" dirty="0"/>
              <a:t>.</a:t>
            </a:r>
          </a:p>
          <a:p>
            <a:pPr lvl="1"/>
            <a:r>
              <a:rPr lang="en-US" dirty="0">
                <a:hlinkClick r:id="rId3"/>
              </a:rPr>
              <a:t>Statistics 110, Harvard University</a:t>
            </a:r>
            <a:r>
              <a:rPr lang="en-US" dirty="0"/>
              <a:t> by Dr. Joe Blitzstein.</a:t>
            </a:r>
          </a:p>
          <a:p>
            <a:pPr lvl="1"/>
            <a:r>
              <a:rPr lang="en-US" dirty="0"/>
              <a:t>Introduction to Probability Theory by </a:t>
            </a:r>
            <a:r>
              <a:rPr lang="en-US" dirty="0" err="1"/>
              <a:t>Hoel</a:t>
            </a:r>
            <a:r>
              <a:rPr lang="en-US" dirty="0"/>
              <a:t>, Port and Stone.</a:t>
            </a:r>
          </a:p>
          <a:p>
            <a:pPr lvl="1"/>
            <a:r>
              <a:rPr lang="en-US" dirty="0"/>
              <a:t>Introduction to Statistical Theory by </a:t>
            </a:r>
            <a:r>
              <a:rPr lang="en-US" dirty="0" err="1"/>
              <a:t>Hoel</a:t>
            </a:r>
            <a:r>
              <a:rPr lang="en-US" dirty="0"/>
              <a:t>, Port and Stone.</a:t>
            </a:r>
          </a:p>
          <a:p>
            <a:pPr lvl="1"/>
            <a:r>
              <a:rPr lang="en-US" dirty="0">
                <a:hlinkClick r:id="rId4"/>
              </a:rPr>
              <a:t>3Blue1Brown</a:t>
            </a:r>
            <a:r>
              <a:rPr lang="en-US" dirty="0"/>
              <a:t> on YouTube.</a:t>
            </a:r>
          </a:p>
          <a:p>
            <a:pPr lvl="1"/>
            <a:endParaRPr lang="en-US" dirty="0"/>
          </a:p>
          <a:p>
            <a:r>
              <a:rPr lang="en-US" dirty="0"/>
              <a:t>Special thanks to </a:t>
            </a:r>
            <a:r>
              <a:rPr lang="en-US" dirty="0" err="1"/>
              <a:t>RezBaz</a:t>
            </a:r>
            <a:r>
              <a:rPr lang="en-US" dirty="0"/>
              <a:t> Arizona for organizing.</a:t>
            </a:r>
          </a:p>
        </p:txBody>
      </p:sp>
    </p:spTree>
    <p:extLst>
      <p:ext uri="{BB962C8B-B14F-4D97-AF65-F5344CB8AC3E}">
        <p14:creationId xmlns:p14="http://schemas.microsoft.com/office/powerpoint/2010/main" val="303503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D08C-4B0B-F6D3-98B2-EBDB4F9532EB}"/>
              </a:ext>
            </a:extLst>
          </p:cNvPr>
          <p:cNvSpPr>
            <a:spLocks noGrp="1"/>
          </p:cNvSpPr>
          <p:nvPr>
            <p:ph type="title"/>
          </p:nvPr>
        </p:nvSpPr>
        <p:spPr/>
        <p:txBody>
          <a:bodyPr/>
          <a:lstStyle/>
          <a:p>
            <a:r>
              <a:rPr lang="en-US" dirty="0"/>
              <a:t>The Birthday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31242F-7888-011E-C8CC-CB9BE673AB1D}"/>
                  </a:ext>
                </a:extLst>
              </p:cNvPr>
              <p:cNvSpPr>
                <a:spLocks noGrp="1"/>
              </p:cNvSpPr>
              <p:nvPr>
                <p:ph idx="1"/>
              </p:nvPr>
            </p:nvSpPr>
            <p:spPr/>
            <p:txBody>
              <a:bodyPr>
                <a:normAutofit fontScale="92500" lnSpcReduction="10000"/>
              </a:bodyPr>
              <a:lstStyle/>
              <a:p>
                <a:r>
                  <a:rPr lang="en-US" dirty="0"/>
                  <a:t>How many people do we need in a room to have at least a 50% probability that two people will share the same birthday?</a:t>
                </a:r>
              </a:p>
              <a:p>
                <a:endParaRPr lang="en-US" dirty="0"/>
              </a:p>
              <a:p>
                <a:r>
                  <a:rPr lang="en-US" dirty="0"/>
                  <a:t>For 3 people, probability of two people sharing a birthday:</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𝑎𝑛𝑦</m:t>
                          </m:r>
                          <m:r>
                            <a:rPr lang="en-US" b="0" i="1" smtClean="0">
                              <a:latin typeface="Cambria Math" panose="02040503050406030204" pitchFamily="18" charset="0"/>
                            </a:rPr>
                            <m:t> </m:t>
                          </m:r>
                          <m:r>
                            <a:rPr lang="en-US" b="0" i="1" smtClean="0">
                              <a:latin typeface="Cambria Math" panose="02040503050406030204" pitchFamily="18" charset="0"/>
                            </a:rPr>
                            <m:t>𝑚𝑎𝑡𝑐h</m:t>
                          </m:r>
                        </m:e>
                      </m:d>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𝑚𝑎𝑡𝑐h</m:t>
                          </m:r>
                        </m:e>
                      </m:d>
                    </m:oMath>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365∗364∗363</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365</m:t>
                              </m:r>
                            </m:e>
                            <m:sup>
                              <m:r>
                                <a:rPr lang="en-US" b="0" i="1" smtClean="0">
                                  <a:latin typeface="Cambria Math" panose="02040503050406030204" pitchFamily="18" charset="0"/>
                                </a:rPr>
                                <m:t>3</m:t>
                              </m:r>
                            </m:sup>
                          </m:sSup>
                        </m:den>
                      </m:f>
                    </m:oMath>
                  </m:oMathPara>
                </a14:m>
                <a:endParaRPr lang="en-US" dirty="0"/>
              </a:p>
              <a:p>
                <a:pPr marL="0" indent="0">
                  <a:buNone/>
                </a:pPr>
                <a:endParaRPr lang="en-US" dirty="0"/>
              </a:p>
              <a:p>
                <a:r>
                  <a:rPr lang="en-US" dirty="0"/>
                  <a:t>For k people, probability of two people sharing a birthday: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365∗364∗363…(365−</m:t>
                          </m:r>
                          <m:r>
                            <a:rPr lang="en-US" b="0" i="1" smtClean="0">
                              <a:latin typeface="Cambria Math" panose="02040503050406030204" pitchFamily="18" charset="0"/>
                            </a:rPr>
                            <m:t>𝑘</m:t>
                          </m:r>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365</m:t>
                              </m:r>
                            </m:e>
                            <m:sup>
                              <m:r>
                                <a:rPr lang="en-US" b="0" i="1" smtClean="0">
                                  <a:latin typeface="Cambria Math" panose="02040503050406030204" pitchFamily="18" charset="0"/>
                                </a:rPr>
                                <m:t>𝑘</m:t>
                              </m:r>
                            </m:sup>
                          </m:sSup>
                        </m:den>
                      </m:f>
                    </m:oMath>
                  </m:oMathPara>
                </a14:m>
                <a:endParaRPr lang="en-US" dirty="0"/>
              </a:p>
              <a:p>
                <a:pPr marL="0" indent="0">
                  <a:buNone/>
                </a:pPr>
                <a:endParaRPr lang="en-US" b="0"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331242F-7888-011E-C8CC-CB9BE673AB1D}"/>
                  </a:ext>
                </a:extLst>
              </p:cNvPr>
              <p:cNvSpPr>
                <a:spLocks noGrp="1" noRot="1" noChangeAspect="1" noMove="1" noResize="1" noEditPoints="1" noAdjustHandles="1" noChangeArrowheads="1" noChangeShapeType="1" noTextEdit="1"/>
              </p:cNvSpPr>
              <p:nvPr>
                <p:ph idx="1"/>
              </p:nvPr>
            </p:nvSpPr>
            <p:spPr>
              <a:blipFill>
                <a:blip r:embed="rId2"/>
                <a:stretch>
                  <a:fillRect l="-928" t="-2801" r="-232"/>
                </a:stretch>
              </a:blipFill>
            </p:spPr>
            <p:txBody>
              <a:bodyPr/>
              <a:lstStyle/>
              <a:p>
                <a:r>
                  <a:rPr lang="en-US">
                    <a:noFill/>
                  </a:rPr>
                  <a:t> </a:t>
                </a:r>
              </a:p>
            </p:txBody>
          </p:sp>
        </mc:Fallback>
      </mc:AlternateContent>
    </p:spTree>
    <p:extLst>
      <p:ext uri="{BB962C8B-B14F-4D97-AF65-F5344CB8AC3E}">
        <p14:creationId xmlns:p14="http://schemas.microsoft.com/office/powerpoint/2010/main" val="2949407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8878316-B675-2BA2-D63F-9BA4FD835F27}"/>
              </a:ext>
            </a:extLst>
          </p:cNvPr>
          <p:cNvPicPr>
            <a:picLocks noChangeAspect="1"/>
          </p:cNvPicPr>
          <p:nvPr/>
        </p:nvPicPr>
        <p:blipFill>
          <a:blip r:embed="rId2"/>
          <a:stretch>
            <a:fillRect/>
          </a:stretch>
        </p:blipFill>
        <p:spPr>
          <a:xfrm>
            <a:off x="7200219" y="3650427"/>
            <a:ext cx="2085870" cy="1868825"/>
          </a:xfrm>
          <a:prstGeom prst="rect">
            <a:avLst/>
          </a:prstGeom>
        </p:spPr>
      </p:pic>
      <p:pic>
        <p:nvPicPr>
          <p:cNvPr id="10" name="Picture 9">
            <a:extLst>
              <a:ext uri="{FF2B5EF4-FFF2-40B4-BE49-F238E27FC236}">
                <a16:creationId xmlns:a16="http://schemas.microsoft.com/office/drawing/2014/main" id="{1EEF5C7F-4404-4DBE-FF82-FB473511C0B6}"/>
              </a:ext>
            </a:extLst>
          </p:cNvPr>
          <p:cNvPicPr>
            <a:picLocks noChangeAspect="1"/>
          </p:cNvPicPr>
          <p:nvPr/>
        </p:nvPicPr>
        <p:blipFill>
          <a:blip r:embed="rId3"/>
          <a:stretch>
            <a:fillRect/>
          </a:stretch>
        </p:blipFill>
        <p:spPr>
          <a:xfrm>
            <a:off x="1900946" y="3581631"/>
            <a:ext cx="2692956" cy="2025229"/>
          </a:xfrm>
          <a:prstGeom prst="rect">
            <a:avLst/>
          </a:prstGeom>
        </p:spPr>
      </p:pic>
      <p:sp>
        <p:nvSpPr>
          <p:cNvPr id="2" name="Title 1">
            <a:extLst>
              <a:ext uri="{FF2B5EF4-FFF2-40B4-BE49-F238E27FC236}">
                <a16:creationId xmlns:a16="http://schemas.microsoft.com/office/drawing/2014/main" id="{82B478A3-CD09-E06B-B728-E7F9B65F5B0D}"/>
              </a:ext>
            </a:extLst>
          </p:cNvPr>
          <p:cNvSpPr>
            <a:spLocks noGrp="1"/>
          </p:cNvSpPr>
          <p:nvPr>
            <p:ph type="title"/>
          </p:nvPr>
        </p:nvSpPr>
        <p:spPr/>
        <p:txBody>
          <a:bodyPr/>
          <a:lstStyle/>
          <a:p>
            <a:r>
              <a:rPr lang="en-US" dirty="0"/>
              <a:t>Probability space and events</a:t>
            </a:r>
          </a:p>
        </p:txBody>
      </p:sp>
      <p:sp>
        <p:nvSpPr>
          <p:cNvPr id="3" name="Content Placeholder 2">
            <a:extLst>
              <a:ext uri="{FF2B5EF4-FFF2-40B4-BE49-F238E27FC236}">
                <a16:creationId xmlns:a16="http://schemas.microsoft.com/office/drawing/2014/main" id="{F96CC5FD-3AFC-873E-10AF-FD927F9973EA}"/>
              </a:ext>
            </a:extLst>
          </p:cNvPr>
          <p:cNvSpPr>
            <a:spLocks noGrp="1"/>
          </p:cNvSpPr>
          <p:nvPr>
            <p:ph idx="1"/>
          </p:nvPr>
        </p:nvSpPr>
        <p:spPr>
          <a:xfrm>
            <a:off x="838200" y="1814675"/>
            <a:ext cx="10515600" cy="1574628"/>
          </a:xfrm>
        </p:spPr>
        <p:txBody>
          <a:bodyPr/>
          <a:lstStyle/>
          <a:p>
            <a:r>
              <a:rPr lang="en-US" dirty="0"/>
              <a:t>Sample space: set of all possible outcomes.</a:t>
            </a:r>
          </a:p>
          <a:p>
            <a:r>
              <a:rPr lang="en-US" dirty="0"/>
              <a:t>Event: a subset of the sample space.</a:t>
            </a:r>
          </a:p>
          <a:p>
            <a:r>
              <a:rPr lang="en-US" dirty="0"/>
              <a:t>Examples:</a:t>
            </a:r>
          </a:p>
          <a:p>
            <a:endParaRPr lang="en-US" dirty="0"/>
          </a:p>
        </p:txBody>
      </p:sp>
      <p:sp>
        <p:nvSpPr>
          <p:cNvPr id="4" name="Oval 3">
            <a:extLst>
              <a:ext uri="{FF2B5EF4-FFF2-40B4-BE49-F238E27FC236}">
                <a16:creationId xmlns:a16="http://schemas.microsoft.com/office/drawing/2014/main" id="{57FE1DEC-8B6B-BE7F-9A68-8B2A6C83E30D}"/>
              </a:ext>
            </a:extLst>
          </p:cNvPr>
          <p:cNvSpPr/>
          <p:nvPr/>
        </p:nvSpPr>
        <p:spPr>
          <a:xfrm>
            <a:off x="1434568" y="3468698"/>
            <a:ext cx="3646649" cy="219565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5" name="Oval 4">
            <a:extLst>
              <a:ext uri="{FF2B5EF4-FFF2-40B4-BE49-F238E27FC236}">
                <a16:creationId xmlns:a16="http://schemas.microsoft.com/office/drawing/2014/main" id="{5E08EE98-0D04-E3FB-F51B-A94A1D07CECF}"/>
              </a:ext>
            </a:extLst>
          </p:cNvPr>
          <p:cNvSpPr/>
          <p:nvPr/>
        </p:nvSpPr>
        <p:spPr>
          <a:xfrm>
            <a:off x="6394184" y="3468697"/>
            <a:ext cx="3646649" cy="219565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7" name="TextBox 6">
            <a:extLst>
              <a:ext uri="{FF2B5EF4-FFF2-40B4-BE49-F238E27FC236}">
                <a16:creationId xmlns:a16="http://schemas.microsoft.com/office/drawing/2014/main" id="{C8BEDFC8-4D91-35A3-72C5-CAD79CC3E1CD}"/>
              </a:ext>
            </a:extLst>
          </p:cNvPr>
          <p:cNvSpPr txBox="1"/>
          <p:nvPr/>
        </p:nvSpPr>
        <p:spPr>
          <a:xfrm>
            <a:off x="2200446" y="5743748"/>
            <a:ext cx="2114892" cy="461665"/>
          </a:xfrm>
          <a:prstGeom prst="rect">
            <a:avLst/>
          </a:prstGeom>
          <a:noFill/>
        </p:spPr>
        <p:txBody>
          <a:bodyPr wrap="square">
            <a:spAutoFit/>
          </a:bodyPr>
          <a:lstStyle/>
          <a:p>
            <a:pPr algn="ctr"/>
            <a:r>
              <a:rPr lang="en-US" sz="2400" dirty="0"/>
              <a:t>A fair coin toss</a:t>
            </a:r>
          </a:p>
        </p:txBody>
      </p:sp>
      <p:sp>
        <p:nvSpPr>
          <p:cNvPr id="8" name="TextBox 7">
            <a:extLst>
              <a:ext uri="{FF2B5EF4-FFF2-40B4-BE49-F238E27FC236}">
                <a16:creationId xmlns:a16="http://schemas.microsoft.com/office/drawing/2014/main" id="{B63FE1B5-0987-4144-59DA-C07EA4CAE71D}"/>
              </a:ext>
            </a:extLst>
          </p:cNvPr>
          <p:cNvSpPr txBox="1"/>
          <p:nvPr/>
        </p:nvSpPr>
        <p:spPr>
          <a:xfrm>
            <a:off x="7160062" y="5743746"/>
            <a:ext cx="2114892" cy="461665"/>
          </a:xfrm>
          <a:prstGeom prst="rect">
            <a:avLst/>
          </a:prstGeom>
          <a:noFill/>
        </p:spPr>
        <p:txBody>
          <a:bodyPr wrap="square">
            <a:spAutoFit/>
          </a:bodyPr>
          <a:lstStyle/>
          <a:p>
            <a:pPr algn="ctr"/>
            <a:r>
              <a:rPr lang="en-US" sz="2400" dirty="0"/>
              <a:t>A fair die roll</a:t>
            </a:r>
          </a:p>
        </p:txBody>
      </p:sp>
    </p:spTree>
    <p:extLst>
      <p:ext uri="{BB962C8B-B14F-4D97-AF65-F5344CB8AC3E}">
        <p14:creationId xmlns:p14="http://schemas.microsoft.com/office/powerpoint/2010/main" val="2248214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E897-A6B5-3761-3C32-129A0BB5DD2A}"/>
              </a:ext>
            </a:extLst>
          </p:cNvPr>
          <p:cNvSpPr>
            <a:spLocks noGrp="1"/>
          </p:cNvSpPr>
          <p:nvPr>
            <p:ph type="title"/>
          </p:nvPr>
        </p:nvSpPr>
        <p:spPr>
          <a:xfrm>
            <a:off x="838200" y="184439"/>
            <a:ext cx="10515600" cy="723502"/>
          </a:xfrm>
        </p:spPr>
        <p:txBody>
          <a:bodyPr/>
          <a:lstStyle/>
          <a:p>
            <a:r>
              <a:rPr lang="en-US" dirty="0"/>
              <a:t>Random variables and expectation values</a:t>
            </a:r>
          </a:p>
        </p:txBody>
      </p:sp>
      <p:sp>
        <p:nvSpPr>
          <p:cNvPr id="3" name="Content Placeholder 2">
            <a:extLst>
              <a:ext uri="{FF2B5EF4-FFF2-40B4-BE49-F238E27FC236}">
                <a16:creationId xmlns:a16="http://schemas.microsoft.com/office/drawing/2014/main" id="{33FFC997-EB38-DE13-9521-138B3F472D3E}"/>
              </a:ext>
            </a:extLst>
          </p:cNvPr>
          <p:cNvSpPr>
            <a:spLocks noGrp="1"/>
          </p:cNvSpPr>
          <p:nvPr>
            <p:ph idx="1"/>
          </p:nvPr>
        </p:nvSpPr>
        <p:spPr>
          <a:xfrm>
            <a:off x="838200" y="3820868"/>
            <a:ext cx="10515600" cy="2963213"/>
          </a:xfrm>
        </p:spPr>
        <p:txBody>
          <a:bodyPr>
            <a:normAutofit lnSpcReduction="10000"/>
          </a:bodyPr>
          <a:lstStyle/>
          <a:p>
            <a:r>
              <a:rPr lang="en-US" dirty="0"/>
              <a:t>Outcomes (e.g., heads/tails) can be assigned by numbers.</a:t>
            </a:r>
          </a:p>
          <a:p>
            <a:r>
              <a:rPr lang="en-US" dirty="0"/>
              <a:t>When outcomes are assigned by numbers, we can manipulate both the numbers assigned to events and the probabilities associated.</a:t>
            </a:r>
          </a:p>
          <a:p>
            <a:r>
              <a:rPr lang="en-US" dirty="0"/>
              <a:t>A random variable represents a function that maps probabilities to events.</a:t>
            </a:r>
          </a:p>
          <a:p>
            <a:r>
              <a:rPr lang="en-US" dirty="0"/>
              <a:t>The expected value represents an average for the outcomes, weighted by their probabilities.</a:t>
            </a:r>
          </a:p>
        </p:txBody>
      </p:sp>
      <p:pic>
        <p:nvPicPr>
          <p:cNvPr id="4" name="Picture 3">
            <a:extLst>
              <a:ext uri="{FF2B5EF4-FFF2-40B4-BE49-F238E27FC236}">
                <a16:creationId xmlns:a16="http://schemas.microsoft.com/office/drawing/2014/main" id="{B332EBCC-5486-75B4-3A5C-0B1C7428132E}"/>
              </a:ext>
            </a:extLst>
          </p:cNvPr>
          <p:cNvPicPr>
            <a:picLocks noChangeAspect="1"/>
          </p:cNvPicPr>
          <p:nvPr/>
        </p:nvPicPr>
        <p:blipFill>
          <a:blip r:embed="rId2"/>
          <a:stretch>
            <a:fillRect/>
          </a:stretch>
        </p:blipFill>
        <p:spPr>
          <a:xfrm>
            <a:off x="7200219" y="1186490"/>
            <a:ext cx="2085870" cy="1868825"/>
          </a:xfrm>
          <a:prstGeom prst="rect">
            <a:avLst/>
          </a:prstGeom>
        </p:spPr>
      </p:pic>
      <p:pic>
        <p:nvPicPr>
          <p:cNvPr id="5" name="Picture 4">
            <a:extLst>
              <a:ext uri="{FF2B5EF4-FFF2-40B4-BE49-F238E27FC236}">
                <a16:creationId xmlns:a16="http://schemas.microsoft.com/office/drawing/2014/main" id="{EFDB07B7-6812-D1C9-1E48-E4734ED50E0D}"/>
              </a:ext>
            </a:extLst>
          </p:cNvPr>
          <p:cNvPicPr>
            <a:picLocks noChangeAspect="1"/>
          </p:cNvPicPr>
          <p:nvPr/>
        </p:nvPicPr>
        <p:blipFill>
          <a:blip r:embed="rId3"/>
          <a:stretch>
            <a:fillRect/>
          </a:stretch>
        </p:blipFill>
        <p:spPr>
          <a:xfrm>
            <a:off x="1900946" y="1117694"/>
            <a:ext cx="2692956" cy="2025229"/>
          </a:xfrm>
          <a:prstGeom prst="rect">
            <a:avLst/>
          </a:prstGeom>
        </p:spPr>
      </p:pic>
      <p:sp>
        <p:nvSpPr>
          <p:cNvPr id="6" name="Oval 5">
            <a:extLst>
              <a:ext uri="{FF2B5EF4-FFF2-40B4-BE49-F238E27FC236}">
                <a16:creationId xmlns:a16="http://schemas.microsoft.com/office/drawing/2014/main" id="{DE605BF7-942B-2D39-3261-3CF3554EE47E}"/>
              </a:ext>
            </a:extLst>
          </p:cNvPr>
          <p:cNvSpPr/>
          <p:nvPr/>
        </p:nvSpPr>
        <p:spPr>
          <a:xfrm>
            <a:off x="1434568" y="1004761"/>
            <a:ext cx="3646649" cy="219565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7" name="Oval 6">
            <a:extLst>
              <a:ext uri="{FF2B5EF4-FFF2-40B4-BE49-F238E27FC236}">
                <a16:creationId xmlns:a16="http://schemas.microsoft.com/office/drawing/2014/main" id="{FA5FE5F3-3589-B10A-FE5E-241C5E5FEB93}"/>
              </a:ext>
            </a:extLst>
          </p:cNvPr>
          <p:cNvSpPr/>
          <p:nvPr/>
        </p:nvSpPr>
        <p:spPr>
          <a:xfrm>
            <a:off x="6394184" y="1004760"/>
            <a:ext cx="3646649" cy="219565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8" name="TextBox 7">
            <a:extLst>
              <a:ext uri="{FF2B5EF4-FFF2-40B4-BE49-F238E27FC236}">
                <a16:creationId xmlns:a16="http://schemas.microsoft.com/office/drawing/2014/main" id="{932D3383-C140-E8AE-1A0F-D7CEFF0D73D0}"/>
              </a:ext>
            </a:extLst>
          </p:cNvPr>
          <p:cNvSpPr txBox="1"/>
          <p:nvPr/>
        </p:nvSpPr>
        <p:spPr>
          <a:xfrm>
            <a:off x="2200446" y="3279811"/>
            <a:ext cx="2114892" cy="461665"/>
          </a:xfrm>
          <a:prstGeom prst="rect">
            <a:avLst/>
          </a:prstGeom>
          <a:noFill/>
        </p:spPr>
        <p:txBody>
          <a:bodyPr wrap="square">
            <a:spAutoFit/>
          </a:bodyPr>
          <a:lstStyle/>
          <a:p>
            <a:pPr algn="ctr"/>
            <a:r>
              <a:rPr lang="en-US" sz="2400" dirty="0"/>
              <a:t>A fair coin toss</a:t>
            </a:r>
          </a:p>
        </p:txBody>
      </p:sp>
      <p:sp>
        <p:nvSpPr>
          <p:cNvPr id="9" name="TextBox 8">
            <a:extLst>
              <a:ext uri="{FF2B5EF4-FFF2-40B4-BE49-F238E27FC236}">
                <a16:creationId xmlns:a16="http://schemas.microsoft.com/office/drawing/2014/main" id="{D0CC9CBC-C748-5110-2A6E-853D4180A495}"/>
              </a:ext>
            </a:extLst>
          </p:cNvPr>
          <p:cNvSpPr txBox="1"/>
          <p:nvPr/>
        </p:nvSpPr>
        <p:spPr>
          <a:xfrm>
            <a:off x="7160062" y="3279809"/>
            <a:ext cx="2114892" cy="461665"/>
          </a:xfrm>
          <a:prstGeom prst="rect">
            <a:avLst/>
          </a:prstGeom>
          <a:noFill/>
        </p:spPr>
        <p:txBody>
          <a:bodyPr wrap="square">
            <a:spAutoFit/>
          </a:bodyPr>
          <a:lstStyle/>
          <a:p>
            <a:pPr algn="ctr"/>
            <a:r>
              <a:rPr lang="en-US" sz="2400" dirty="0"/>
              <a:t>A fair die roll</a:t>
            </a:r>
          </a:p>
        </p:txBody>
      </p:sp>
      <p:sp>
        <p:nvSpPr>
          <p:cNvPr id="10" name="Oval 9">
            <a:extLst>
              <a:ext uri="{FF2B5EF4-FFF2-40B4-BE49-F238E27FC236}">
                <a16:creationId xmlns:a16="http://schemas.microsoft.com/office/drawing/2014/main" id="{5365ECA8-0930-0853-E527-21A61B41C797}"/>
              </a:ext>
            </a:extLst>
          </p:cNvPr>
          <p:cNvSpPr/>
          <p:nvPr/>
        </p:nvSpPr>
        <p:spPr>
          <a:xfrm>
            <a:off x="2095051" y="1273065"/>
            <a:ext cx="1137685" cy="1092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H</a:t>
            </a:r>
          </a:p>
        </p:txBody>
      </p:sp>
      <p:sp>
        <p:nvSpPr>
          <p:cNvPr id="11" name="Oval 10">
            <a:extLst>
              <a:ext uri="{FF2B5EF4-FFF2-40B4-BE49-F238E27FC236}">
                <a16:creationId xmlns:a16="http://schemas.microsoft.com/office/drawing/2014/main" id="{5468EDA4-723C-6CCD-4B51-1D048BC382F5}"/>
              </a:ext>
            </a:extLst>
          </p:cNvPr>
          <p:cNvSpPr/>
          <p:nvPr/>
        </p:nvSpPr>
        <p:spPr>
          <a:xfrm>
            <a:off x="3320377" y="1273065"/>
            <a:ext cx="1137684" cy="109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a:t>
            </a:r>
          </a:p>
        </p:txBody>
      </p:sp>
      <p:sp>
        <p:nvSpPr>
          <p:cNvPr id="14" name="Rectangle 13">
            <a:extLst>
              <a:ext uri="{FF2B5EF4-FFF2-40B4-BE49-F238E27FC236}">
                <a16:creationId xmlns:a16="http://schemas.microsoft.com/office/drawing/2014/main" id="{1A8DC1E3-F30D-76C3-6C6B-FEEAE0DCF450}"/>
              </a:ext>
            </a:extLst>
          </p:cNvPr>
          <p:cNvSpPr/>
          <p:nvPr/>
        </p:nvSpPr>
        <p:spPr>
          <a:xfrm>
            <a:off x="7262910" y="1224815"/>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Rectangle 15">
            <a:extLst>
              <a:ext uri="{FF2B5EF4-FFF2-40B4-BE49-F238E27FC236}">
                <a16:creationId xmlns:a16="http://schemas.microsoft.com/office/drawing/2014/main" id="{8AD6CA34-F88B-9BBB-AB5D-C374D77EAD44}"/>
              </a:ext>
            </a:extLst>
          </p:cNvPr>
          <p:cNvSpPr/>
          <p:nvPr/>
        </p:nvSpPr>
        <p:spPr>
          <a:xfrm>
            <a:off x="7954847" y="1230584"/>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Rectangle 16">
            <a:extLst>
              <a:ext uri="{FF2B5EF4-FFF2-40B4-BE49-F238E27FC236}">
                <a16:creationId xmlns:a16="http://schemas.microsoft.com/office/drawing/2014/main" id="{5B9C1F08-D935-2666-F705-A8949D9AD6D2}"/>
              </a:ext>
            </a:extLst>
          </p:cNvPr>
          <p:cNvSpPr/>
          <p:nvPr/>
        </p:nvSpPr>
        <p:spPr>
          <a:xfrm>
            <a:off x="8647693" y="1230584"/>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Rectangle 17">
            <a:extLst>
              <a:ext uri="{FF2B5EF4-FFF2-40B4-BE49-F238E27FC236}">
                <a16:creationId xmlns:a16="http://schemas.microsoft.com/office/drawing/2014/main" id="{74DBBD16-7FA6-DC8C-FB87-32FA0169A7F4}"/>
              </a:ext>
            </a:extLst>
          </p:cNvPr>
          <p:cNvSpPr/>
          <p:nvPr/>
        </p:nvSpPr>
        <p:spPr>
          <a:xfrm>
            <a:off x="7262910" y="2190808"/>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Rectangle 18">
            <a:extLst>
              <a:ext uri="{FF2B5EF4-FFF2-40B4-BE49-F238E27FC236}">
                <a16:creationId xmlns:a16="http://schemas.microsoft.com/office/drawing/2014/main" id="{F0DCCD4C-A268-A526-C429-88E4700E9B04}"/>
              </a:ext>
            </a:extLst>
          </p:cNvPr>
          <p:cNvSpPr/>
          <p:nvPr/>
        </p:nvSpPr>
        <p:spPr>
          <a:xfrm>
            <a:off x="7976747" y="2190807"/>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0" name="Rectangle 19">
            <a:extLst>
              <a:ext uri="{FF2B5EF4-FFF2-40B4-BE49-F238E27FC236}">
                <a16:creationId xmlns:a16="http://schemas.microsoft.com/office/drawing/2014/main" id="{F48BBC1B-2B35-4E79-8DB8-70B6292D2BBA}"/>
              </a:ext>
            </a:extLst>
          </p:cNvPr>
          <p:cNvSpPr/>
          <p:nvPr/>
        </p:nvSpPr>
        <p:spPr>
          <a:xfrm>
            <a:off x="8636893" y="2185332"/>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Oval 20">
            <a:extLst>
              <a:ext uri="{FF2B5EF4-FFF2-40B4-BE49-F238E27FC236}">
                <a16:creationId xmlns:a16="http://schemas.microsoft.com/office/drawing/2014/main" id="{BC12546C-0C37-8BF7-EB11-AEEBB052F6E9}"/>
              </a:ext>
            </a:extLst>
          </p:cNvPr>
          <p:cNvSpPr/>
          <p:nvPr/>
        </p:nvSpPr>
        <p:spPr>
          <a:xfrm>
            <a:off x="2095051" y="1273066"/>
            <a:ext cx="1137685" cy="1092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H</a:t>
            </a:r>
          </a:p>
        </p:txBody>
      </p:sp>
      <p:sp>
        <p:nvSpPr>
          <p:cNvPr id="22" name="Oval 21">
            <a:extLst>
              <a:ext uri="{FF2B5EF4-FFF2-40B4-BE49-F238E27FC236}">
                <a16:creationId xmlns:a16="http://schemas.microsoft.com/office/drawing/2014/main" id="{008DAF63-9C8C-3467-E996-316F3FCF94F9}"/>
              </a:ext>
            </a:extLst>
          </p:cNvPr>
          <p:cNvSpPr/>
          <p:nvPr/>
        </p:nvSpPr>
        <p:spPr>
          <a:xfrm>
            <a:off x="3320377" y="1273066"/>
            <a:ext cx="1137684" cy="109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a:t>
            </a:r>
          </a:p>
        </p:txBody>
      </p:sp>
      <p:sp>
        <p:nvSpPr>
          <p:cNvPr id="23" name="Rectangle 22">
            <a:extLst>
              <a:ext uri="{FF2B5EF4-FFF2-40B4-BE49-F238E27FC236}">
                <a16:creationId xmlns:a16="http://schemas.microsoft.com/office/drawing/2014/main" id="{BBB97525-3F27-2894-EE17-47EF95F73910}"/>
              </a:ext>
            </a:extLst>
          </p:cNvPr>
          <p:cNvSpPr/>
          <p:nvPr/>
        </p:nvSpPr>
        <p:spPr>
          <a:xfrm>
            <a:off x="7262910" y="1224816"/>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09BFA002-AA77-3FC9-FBE6-76E3409C583B}"/>
              </a:ext>
            </a:extLst>
          </p:cNvPr>
          <p:cNvSpPr/>
          <p:nvPr/>
        </p:nvSpPr>
        <p:spPr>
          <a:xfrm>
            <a:off x="7954847" y="1230585"/>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5" name="Rectangle 24">
            <a:extLst>
              <a:ext uri="{FF2B5EF4-FFF2-40B4-BE49-F238E27FC236}">
                <a16:creationId xmlns:a16="http://schemas.microsoft.com/office/drawing/2014/main" id="{51E447D2-5C09-D16C-F64F-D44CFBB28611}"/>
              </a:ext>
            </a:extLst>
          </p:cNvPr>
          <p:cNvSpPr/>
          <p:nvPr/>
        </p:nvSpPr>
        <p:spPr>
          <a:xfrm>
            <a:off x="8647693" y="1230585"/>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6" name="Rectangle 25">
            <a:extLst>
              <a:ext uri="{FF2B5EF4-FFF2-40B4-BE49-F238E27FC236}">
                <a16:creationId xmlns:a16="http://schemas.microsoft.com/office/drawing/2014/main" id="{AD7497D4-367D-99C9-B16C-CBD53C6C3AF3}"/>
              </a:ext>
            </a:extLst>
          </p:cNvPr>
          <p:cNvSpPr/>
          <p:nvPr/>
        </p:nvSpPr>
        <p:spPr>
          <a:xfrm>
            <a:off x="7976747" y="2190808"/>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7" name="Rectangle 26">
            <a:extLst>
              <a:ext uri="{FF2B5EF4-FFF2-40B4-BE49-F238E27FC236}">
                <a16:creationId xmlns:a16="http://schemas.microsoft.com/office/drawing/2014/main" id="{7331E6F8-BDA8-459E-9CC5-C96762F1E4B2}"/>
              </a:ext>
            </a:extLst>
          </p:cNvPr>
          <p:cNvSpPr/>
          <p:nvPr/>
        </p:nvSpPr>
        <p:spPr>
          <a:xfrm>
            <a:off x="8636893" y="2185333"/>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nvGrpSpPr>
          <p:cNvPr id="36" name="Group 35">
            <a:extLst>
              <a:ext uri="{FF2B5EF4-FFF2-40B4-BE49-F238E27FC236}">
                <a16:creationId xmlns:a16="http://schemas.microsoft.com/office/drawing/2014/main" id="{372A1311-61B0-480B-803D-4A0ABC2EBBC6}"/>
              </a:ext>
            </a:extLst>
          </p:cNvPr>
          <p:cNvGrpSpPr/>
          <p:nvPr/>
        </p:nvGrpSpPr>
        <p:grpSpPr>
          <a:xfrm>
            <a:off x="2095051" y="1225704"/>
            <a:ext cx="7148145" cy="1561495"/>
            <a:chOff x="2095051" y="1225704"/>
            <a:chExt cx="7148145" cy="1561495"/>
          </a:xfrm>
        </p:grpSpPr>
        <p:sp>
          <p:nvSpPr>
            <p:cNvPr id="28" name="Rectangle 27">
              <a:extLst>
                <a:ext uri="{FF2B5EF4-FFF2-40B4-BE49-F238E27FC236}">
                  <a16:creationId xmlns:a16="http://schemas.microsoft.com/office/drawing/2014/main" id="{D7568DF1-0BB0-AF45-FCA4-2787BCC7D2F8}"/>
                </a:ext>
              </a:extLst>
            </p:cNvPr>
            <p:cNvSpPr/>
            <p:nvPr/>
          </p:nvSpPr>
          <p:spPr>
            <a:xfrm>
              <a:off x="7262910" y="2191696"/>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9" name="Oval 28">
              <a:extLst>
                <a:ext uri="{FF2B5EF4-FFF2-40B4-BE49-F238E27FC236}">
                  <a16:creationId xmlns:a16="http://schemas.microsoft.com/office/drawing/2014/main" id="{B3D5AB43-62D7-84CC-F45E-8D44B23D1096}"/>
                </a:ext>
              </a:extLst>
            </p:cNvPr>
            <p:cNvSpPr/>
            <p:nvPr/>
          </p:nvSpPr>
          <p:spPr>
            <a:xfrm>
              <a:off x="2095051" y="1273954"/>
              <a:ext cx="1137685" cy="1092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H</a:t>
              </a:r>
            </a:p>
          </p:txBody>
        </p:sp>
        <p:sp>
          <p:nvSpPr>
            <p:cNvPr id="30" name="Oval 29">
              <a:extLst>
                <a:ext uri="{FF2B5EF4-FFF2-40B4-BE49-F238E27FC236}">
                  <a16:creationId xmlns:a16="http://schemas.microsoft.com/office/drawing/2014/main" id="{AC461E70-C31A-DDBD-8D99-2EADECAB131F}"/>
                </a:ext>
              </a:extLst>
            </p:cNvPr>
            <p:cNvSpPr/>
            <p:nvPr/>
          </p:nvSpPr>
          <p:spPr>
            <a:xfrm>
              <a:off x="3320377" y="1273954"/>
              <a:ext cx="1137684" cy="109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a:t>
              </a:r>
            </a:p>
          </p:txBody>
        </p:sp>
        <p:sp>
          <p:nvSpPr>
            <p:cNvPr id="31" name="Rectangle 30">
              <a:extLst>
                <a:ext uri="{FF2B5EF4-FFF2-40B4-BE49-F238E27FC236}">
                  <a16:creationId xmlns:a16="http://schemas.microsoft.com/office/drawing/2014/main" id="{4C7CD165-FCAB-7D5C-9983-96C6C8EB5467}"/>
                </a:ext>
              </a:extLst>
            </p:cNvPr>
            <p:cNvSpPr/>
            <p:nvPr/>
          </p:nvSpPr>
          <p:spPr>
            <a:xfrm>
              <a:off x="7262910" y="1225704"/>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Rectangle 31">
              <a:extLst>
                <a:ext uri="{FF2B5EF4-FFF2-40B4-BE49-F238E27FC236}">
                  <a16:creationId xmlns:a16="http://schemas.microsoft.com/office/drawing/2014/main" id="{6232532D-BC4A-A456-BBC8-93B8375A17FB}"/>
                </a:ext>
              </a:extLst>
            </p:cNvPr>
            <p:cNvSpPr/>
            <p:nvPr/>
          </p:nvSpPr>
          <p:spPr>
            <a:xfrm>
              <a:off x="7954847" y="1231473"/>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Rectangle 32">
              <a:extLst>
                <a:ext uri="{FF2B5EF4-FFF2-40B4-BE49-F238E27FC236}">
                  <a16:creationId xmlns:a16="http://schemas.microsoft.com/office/drawing/2014/main" id="{0616D4DD-A415-726C-A6CC-5D62500F04A4}"/>
                </a:ext>
              </a:extLst>
            </p:cNvPr>
            <p:cNvSpPr/>
            <p:nvPr/>
          </p:nvSpPr>
          <p:spPr>
            <a:xfrm>
              <a:off x="8647693" y="1231473"/>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4" name="Rectangle 33">
              <a:extLst>
                <a:ext uri="{FF2B5EF4-FFF2-40B4-BE49-F238E27FC236}">
                  <a16:creationId xmlns:a16="http://schemas.microsoft.com/office/drawing/2014/main" id="{03176B96-7CA3-D296-712C-2C447DEC96F3}"/>
                </a:ext>
              </a:extLst>
            </p:cNvPr>
            <p:cNvSpPr/>
            <p:nvPr/>
          </p:nvSpPr>
          <p:spPr>
            <a:xfrm>
              <a:off x="7976747" y="2191696"/>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5" name="Rectangle 34">
              <a:extLst>
                <a:ext uri="{FF2B5EF4-FFF2-40B4-BE49-F238E27FC236}">
                  <a16:creationId xmlns:a16="http://schemas.microsoft.com/office/drawing/2014/main" id="{760DBE44-56B6-B272-80C9-913ABF5E6B0A}"/>
                </a:ext>
              </a:extLst>
            </p:cNvPr>
            <p:cNvSpPr/>
            <p:nvPr/>
          </p:nvSpPr>
          <p:spPr>
            <a:xfrm>
              <a:off x="8636893" y="2186221"/>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Tree>
    <p:extLst>
      <p:ext uri="{BB962C8B-B14F-4D97-AF65-F5344CB8AC3E}">
        <p14:creationId xmlns:p14="http://schemas.microsoft.com/office/powerpoint/2010/main" val="41071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E897-A6B5-3761-3C32-129A0BB5DD2A}"/>
              </a:ext>
            </a:extLst>
          </p:cNvPr>
          <p:cNvSpPr>
            <a:spLocks noGrp="1"/>
          </p:cNvSpPr>
          <p:nvPr>
            <p:ph type="title"/>
          </p:nvPr>
        </p:nvSpPr>
        <p:spPr>
          <a:xfrm>
            <a:off x="838200" y="184439"/>
            <a:ext cx="10515600" cy="723502"/>
          </a:xfrm>
        </p:spPr>
        <p:txBody>
          <a:bodyPr/>
          <a:lstStyle/>
          <a:p>
            <a:r>
              <a:rPr lang="en-US" dirty="0"/>
              <a:t>Random variables and expectation values</a:t>
            </a:r>
          </a:p>
        </p:txBody>
      </p:sp>
      <p:sp>
        <p:nvSpPr>
          <p:cNvPr id="3" name="Content Placeholder 2">
            <a:extLst>
              <a:ext uri="{FF2B5EF4-FFF2-40B4-BE49-F238E27FC236}">
                <a16:creationId xmlns:a16="http://schemas.microsoft.com/office/drawing/2014/main" id="{33FFC997-EB38-DE13-9521-138B3F472D3E}"/>
              </a:ext>
            </a:extLst>
          </p:cNvPr>
          <p:cNvSpPr>
            <a:spLocks noGrp="1"/>
          </p:cNvSpPr>
          <p:nvPr>
            <p:ph idx="1"/>
          </p:nvPr>
        </p:nvSpPr>
        <p:spPr>
          <a:xfrm>
            <a:off x="838200" y="3820868"/>
            <a:ext cx="10515600" cy="2963213"/>
          </a:xfrm>
        </p:spPr>
        <p:txBody>
          <a:bodyPr>
            <a:normAutofit lnSpcReduction="10000"/>
          </a:bodyPr>
          <a:lstStyle/>
          <a:p>
            <a:r>
              <a:rPr lang="en-US" dirty="0"/>
              <a:t>Outcomes (e.g., heads/tails) can be assigned by numbers.</a:t>
            </a:r>
          </a:p>
          <a:p>
            <a:r>
              <a:rPr lang="en-US" dirty="0"/>
              <a:t>When outcomes are assigned by numbers, we can manipulate both the numbers assigned to events and the probabilities associated.</a:t>
            </a:r>
          </a:p>
          <a:p>
            <a:r>
              <a:rPr lang="en-US" dirty="0"/>
              <a:t>A random variable represents a function that maps probabilities to events.</a:t>
            </a:r>
          </a:p>
          <a:p>
            <a:r>
              <a:rPr lang="en-US" dirty="0"/>
              <a:t>The expected value represents an average for the outcomes, weighted by their probabilities.</a:t>
            </a:r>
          </a:p>
        </p:txBody>
      </p:sp>
      <p:pic>
        <p:nvPicPr>
          <p:cNvPr id="4" name="Picture 3">
            <a:extLst>
              <a:ext uri="{FF2B5EF4-FFF2-40B4-BE49-F238E27FC236}">
                <a16:creationId xmlns:a16="http://schemas.microsoft.com/office/drawing/2014/main" id="{B332EBCC-5486-75B4-3A5C-0B1C7428132E}"/>
              </a:ext>
            </a:extLst>
          </p:cNvPr>
          <p:cNvPicPr>
            <a:picLocks noChangeAspect="1"/>
          </p:cNvPicPr>
          <p:nvPr/>
        </p:nvPicPr>
        <p:blipFill>
          <a:blip r:embed="rId2"/>
          <a:stretch>
            <a:fillRect/>
          </a:stretch>
        </p:blipFill>
        <p:spPr>
          <a:xfrm>
            <a:off x="7200219" y="1186490"/>
            <a:ext cx="2085870" cy="1868825"/>
          </a:xfrm>
          <a:prstGeom prst="rect">
            <a:avLst/>
          </a:prstGeom>
        </p:spPr>
      </p:pic>
      <p:pic>
        <p:nvPicPr>
          <p:cNvPr id="5" name="Picture 4">
            <a:extLst>
              <a:ext uri="{FF2B5EF4-FFF2-40B4-BE49-F238E27FC236}">
                <a16:creationId xmlns:a16="http://schemas.microsoft.com/office/drawing/2014/main" id="{EFDB07B7-6812-D1C9-1E48-E4734ED50E0D}"/>
              </a:ext>
            </a:extLst>
          </p:cNvPr>
          <p:cNvPicPr>
            <a:picLocks noChangeAspect="1"/>
          </p:cNvPicPr>
          <p:nvPr/>
        </p:nvPicPr>
        <p:blipFill>
          <a:blip r:embed="rId3"/>
          <a:stretch>
            <a:fillRect/>
          </a:stretch>
        </p:blipFill>
        <p:spPr>
          <a:xfrm>
            <a:off x="1900946" y="1117694"/>
            <a:ext cx="2692956" cy="2025229"/>
          </a:xfrm>
          <a:prstGeom prst="rect">
            <a:avLst/>
          </a:prstGeom>
        </p:spPr>
      </p:pic>
      <p:sp>
        <p:nvSpPr>
          <p:cNvPr id="6" name="Oval 5">
            <a:extLst>
              <a:ext uri="{FF2B5EF4-FFF2-40B4-BE49-F238E27FC236}">
                <a16:creationId xmlns:a16="http://schemas.microsoft.com/office/drawing/2014/main" id="{DE605BF7-942B-2D39-3261-3CF3554EE47E}"/>
              </a:ext>
            </a:extLst>
          </p:cNvPr>
          <p:cNvSpPr/>
          <p:nvPr/>
        </p:nvSpPr>
        <p:spPr>
          <a:xfrm>
            <a:off x="1434568" y="1004761"/>
            <a:ext cx="3646649" cy="219565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7" name="Oval 6">
            <a:extLst>
              <a:ext uri="{FF2B5EF4-FFF2-40B4-BE49-F238E27FC236}">
                <a16:creationId xmlns:a16="http://schemas.microsoft.com/office/drawing/2014/main" id="{FA5FE5F3-3589-B10A-FE5E-241C5E5FEB93}"/>
              </a:ext>
            </a:extLst>
          </p:cNvPr>
          <p:cNvSpPr/>
          <p:nvPr/>
        </p:nvSpPr>
        <p:spPr>
          <a:xfrm>
            <a:off x="6394184" y="1004760"/>
            <a:ext cx="3646649" cy="219565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8" name="TextBox 7">
            <a:extLst>
              <a:ext uri="{FF2B5EF4-FFF2-40B4-BE49-F238E27FC236}">
                <a16:creationId xmlns:a16="http://schemas.microsoft.com/office/drawing/2014/main" id="{932D3383-C140-E8AE-1A0F-D7CEFF0D73D0}"/>
              </a:ext>
            </a:extLst>
          </p:cNvPr>
          <p:cNvSpPr txBox="1"/>
          <p:nvPr/>
        </p:nvSpPr>
        <p:spPr>
          <a:xfrm>
            <a:off x="2200446" y="3279811"/>
            <a:ext cx="2114892" cy="461665"/>
          </a:xfrm>
          <a:prstGeom prst="rect">
            <a:avLst/>
          </a:prstGeom>
          <a:noFill/>
        </p:spPr>
        <p:txBody>
          <a:bodyPr wrap="square">
            <a:spAutoFit/>
          </a:bodyPr>
          <a:lstStyle/>
          <a:p>
            <a:pPr algn="ctr"/>
            <a:r>
              <a:rPr lang="en-US" sz="2400" dirty="0"/>
              <a:t>A fair coin toss</a:t>
            </a:r>
          </a:p>
        </p:txBody>
      </p:sp>
      <p:sp>
        <p:nvSpPr>
          <p:cNvPr id="9" name="TextBox 8">
            <a:extLst>
              <a:ext uri="{FF2B5EF4-FFF2-40B4-BE49-F238E27FC236}">
                <a16:creationId xmlns:a16="http://schemas.microsoft.com/office/drawing/2014/main" id="{D0CC9CBC-C748-5110-2A6E-853D4180A495}"/>
              </a:ext>
            </a:extLst>
          </p:cNvPr>
          <p:cNvSpPr txBox="1"/>
          <p:nvPr/>
        </p:nvSpPr>
        <p:spPr>
          <a:xfrm>
            <a:off x="7160062" y="3279809"/>
            <a:ext cx="2114892" cy="461665"/>
          </a:xfrm>
          <a:prstGeom prst="rect">
            <a:avLst/>
          </a:prstGeom>
          <a:noFill/>
        </p:spPr>
        <p:txBody>
          <a:bodyPr wrap="square">
            <a:spAutoFit/>
          </a:bodyPr>
          <a:lstStyle/>
          <a:p>
            <a:pPr algn="ctr"/>
            <a:r>
              <a:rPr lang="en-US" sz="2400" dirty="0"/>
              <a:t>A fair die roll</a:t>
            </a:r>
          </a:p>
        </p:txBody>
      </p:sp>
      <p:sp>
        <p:nvSpPr>
          <p:cNvPr id="10" name="Oval 9">
            <a:extLst>
              <a:ext uri="{FF2B5EF4-FFF2-40B4-BE49-F238E27FC236}">
                <a16:creationId xmlns:a16="http://schemas.microsoft.com/office/drawing/2014/main" id="{5365ECA8-0930-0853-E527-21A61B41C797}"/>
              </a:ext>
            </a:extLst>
          </p:cNvPr>
          <p:cNvSpPr/>
          <p:nvPr/>
        </p:nvSpPr>
        <p:spPr>
          <a:xfrm>
            <a:off x="2095051" y="1273065"/>
            <a:ext cx="1137685" cy="1092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H</a:t>
            </a:r>
          </a:p>
        </p:txBody>
      </p:sp>
      <p:sp>
        <p:nvSpPr>
          <p:cNvPr id="11" name="Oval 10">
            <a:extLst>
              <a:ext uri="{FF2B5EF4-FFF2-40B4-BE49-F238E27FC236}">
                <a16:creationId xmlns:a16="http://schemas.microsoft.com/office/drawing/2014/main" id="{5468EDA4-723C-6CCD-4B51-1D048BC382F5}"/>
              </a:ext>
            </a:extLst>
          </p:cNvPr>
          <p:cNvSpPr/>
          <p:nvPr/>
        </p:nvSpPr>
        <p:spPr>
          <a:xfrm>
            <a:off x="3320377" y="1273065"/>
            <a:ext cx="1137684" cy="109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a:t>
            </a:r>
          </a:p>
        </p:txBody>
      </p:sp>
      <p:sp>
        <p:nvSpPr>
          <p:cNvPr id="14" name="Rectangle 13">
            <a:extLst>
              <a:ext uri="{FF2B5EF4-FFF2-40B4-BE49-F238E27FC236}">
                <a16:creationId xmlns:a16="http://schemas.microsoft.com/office/drawing/2014/main" id="{1A8DC1E3-F30D-76C3-6C6B-FEEAE0DCF450}"/>
              </a:ext>
            </a:extLst>
          </p:cNvPr>
          <p:cNvSpPr/>
          <p:nvPr/>
        </p:nvSpPr>
        <p:spPr>
          <a:xfrm>
            <a:off x="7262910" y="1224815"/>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Rectangle 15">
            <a:extLst>
              <a:ext uri="{FF2B5EF4-FFF2-40B4-BE49-F238E27FC236}">
                <a16:creationId xmlns:a16="http://schemas.microsoft.com/office/drawing/2014/main" id="{8AD6CA34-F88B-9BBB-AB5D-C374D77EAD44}"/>
              </a:ext>
            </a:extLst>
          </p:cNvPr>
          <p:cNvSpPr/>
          <p:nvPr/>
        </p:nvSpPr>
        <p:spPr>
          <a:xfrm>
            <a:off x="7954847" y="1230584"/>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Rectangle 16">
            <a:extLst>
              <a:ext uri="{FF2B5EF4-FFF2-40B4-BE49-F238E27FC236}">
                <a16:creationId xmlns:a16="http://schemas.microsoft.com/office/drawing/2014/main" id="{5B9C1F08-D935-2666-F705-A8949D9AD6D2}"/>
              </a:ext>
            </a:extLst>
          </p:cNvPr>
          <p:cNvSpPr/>
          <p:nvPr/>
        </p:nvSpPr>
        <p:spPr>
          <a:xfrm>
            <a:off x="8647693" y="1230584"/>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Rectangle 17">
            <a:extLst>
              <a:ext uri="{FF2B5EF4-FFF2-40B4-BE49-F238E27FC236}">
                <a16:creationId xmlns:a16="http://schemas.microsoft.com/office/drawing/2014/main" id="{74DBBD16-7FA6-DC8C-FB87-32FA0169A7F4}"/>
              </a:ext>
            </a:extLst>
          </p:cNvPr>
          <p:cNvSpPr/>
          <p:nvPr/>
        </p:nvSpPr>
        <p:spPr>
          <a:xfrm>
            <a:off x="7262910" y="2190808"/>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Rectangle 18">
            <a:extLst>
              <a:ext uri="{FF2B5EF4-FFF2-40B4-BE49-F238E27FC236}">
                <a16:creationId xmlns:a16="http://schemas.microsoft.com/office/drawing/2014/main" id="{F0DCCD4C-A268-A526-C429-88E4700E9B04}"/>
              </a:ext>
            </a:extLst>
          </p:cNvPr>
          <p:cNvSpPr/>
          <p:nvPr/>
        </p:nvSpPr>
        <p:spPr>
          <a:xfrm>
            <a:off x="7976747" y="2190807"/>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0" name="Rectangle 19">
            <a:extLst>
              <a:ext uri="{FF2B5EF4-FFF2-40B4-BE49-F238E27FC236}">
                <a16:creationId xmlns:a16="http://schemas.microsoft.com/office/drawing/2014/main" id="{F48BBC1B-2B35-4E79-8DB8-70B6292D2BBA}"/>
              </a:ext>
            </a:extLst>
          </p:cNvPr>
          <p:cNvSpPr/>
          <p:nvPr/>
        </p:nvSpPr>
        <p:spPr>
          <a:xfrm>
            <a:off x="8636893" y="2185332"/>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Oval 20">
            <a:extLst>
              <a:ext uri="{FF2B5EF4-FFF2-40B4-BE49-F238E27FC236}">
                <a16:creationId xmlns:a16="http://schemas.microsoft.com/office/drawing/2014/main" id="{BC12546C-0C37-8BF7-EB11-AEEBB052F6E9}"/>
              </a:ext>
            </a:extLst>
          </p:cNvPr>
          <p:cNvSpPr/>
          <p:nvPr/>
        </p:nvSpPr>
        <p:spPr>
          <a:xfrm>
            <a:off x="2095051" y="1273066"/>
            <a:ext cx="1137685" cy="1092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H</a:t>
            </a:r>
          </a:p>
        </p:txBody>
      </p:sp>
      <p:sp>
        <p:nvSpPr>
          <p:cNvPr id="22" name="Oval 21">
            <a:extLst>
              <a:ext uri="{FF2B5EF4-FFF2-40B4-BE49-F238E27FC236}">
                <a16:creationId xmlns:a16="http://schemas.microsoft.com/office/drawing/2014/main" id="{008DAF63-9C8C-3467-E996-316F3FCF94F9}"/>
              </a:ext>
            </a:extLst>
          </p:cNvPr>
          <p:cNvSpPr/>
          <p:nvPr/>
        </p:nvSpPr>
        <p:spPr>
          <a:xfrm>
            <a:off x="3320377" y="1273066"/>
            <a:ext cx="1137684" cy="109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a:t>
            </a:r>
          </a:p>
        </p:txBody>
      </p:sp>
      <p:sp>
        <p:nvSpPr>
          <p:cNvPr id="23" name="Rectangle 22">
            <a:extLst>
              <a:ext uri="{FF2B5EF4-FFF2-40B4-BE49-F238E27FC236}">
                <a16:creationId xmlns:a16="http://schemas.microsoft.com/office/drawing/2014/main" id="{BBB97525-3F27-2894-EE17-47EF95F73910}"/>
              </a:ext>
            </a:extLst>
          </p:cNvPr>
          <p:cNvSpPr/>
          <p:nvPr/>
        </p:nvSpPr>
        <p:spPr>
          <a:xfrm>
            <a:off x="7262910" y="1224816"/>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09BFA002-AA77-3FC9-FBE6-76E3409C583B}"/>
              </a:ext>
            </a:extLst>
          </p:cNvPr>
          <p:cNvSpPr/>
          <p:nvPr/>
        </p:nvSpPr>
        <p:spPr>
          <a:xfrm>
            <a:off x="7954847" y="1230585"/>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5" name="Rectangle 24">
            <a:extLst>
              <a:ext uri="{FF2B5EF4-FFF2-40B4-BE49-F238E27FC236}">
                <a16:creationId xmlns:a16="http://schemas.microsoft.com/office/drawing/2014/main" id="{51E447D2-5C09-D16C-F64F-D44CFBB28611}"/>
              </a:ext>
            </a:extLst>
          </p:cNvPr>
          <p:cNvSpPr/>
          <p:nvPr/>
        </p:nvSpPr>
        <p:spPr>
          <a:xfrm>
            <a:off x="8647693" y="1230585"/>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6" name="Rectangle 25">
            <a:extLst>
              <a:ext uri="{FF2B5EF4-FFF2-40B4-BE49-F238E27FC236}">
                <a16:creationId xmlns:a16="http://schemas.microsoft.com/office/drawing/2014/main" id="{AD7497D4-367D-99C9-B16C-CBD53C6C3AF3}"/>
              </a:ext>
            </a:extLst>
          </p:cNvPr>
          <p:cNvSpPr/>
          <p:nvPr/>
        </p:nvSpPr>
        <p:spPr>
          <a:xfrm>
            <a:off x="7976747" y="2190808"/>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7" name="Rectangle 26">
            <a:extLst>
              <a:ext uri="{FF2B5EF4-FFF2-40B4-BE49-F238E27FC236}">
                <a16:creationId xmlns:a16="http://schemas.microsoft.com/office/drawing/2014/main" id="{7331E6F8-BDA8-459E-9CC5-C96762F1E4B2}"/>
              </a:ext>
            </a:extLst>
          </p:cNvPr>
          <p:cNvSpPr/>
          <p:nvPr/>
        </p:nvSpPr>
        <p:spPr>
          <a:xfrm>
            <a:off x="8636893" y="2185333"/>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nvGrpSpPr>
          <p:cNvPr id="36" name="Group 35">
            <a:extLst>
              <a:ext uri="{FF2B5EF4-FFF2-40B4-BE49-F238E27FC236}">
                <a16:creationId xmlns:a16="http://schemas.microsoft.com/office/drawing/2014/main" id="{372A1311-61B0-480B-803D-4A0ABC2EBBC6}"/>
              </a:ext>
            </a:extLst>
          </p:cNvPr>
          <p:cNvGrpSpPr/>
          <p:nvPr/>
        </p:nvGrpSpPr>
        <p:grpSpPr>
          <a:xfrm>
            <a:off x="2095051" y="1225704"/>
            <a:ext cx="7148145" cy="1561495"/>
            <a:chOff x="2095051" y="1225704"/>
            <a:chExt cx="7148145" cy="1561495"/>
          </a:xfrm>
        </p:grpSpPr>
        <p:sp>
          <p:nvSpPr>
            <p:cNvPr id="28" name="Rectangle 27">
              <a:extLst>
                <a:ext uri="{FF2B5EF4-FFF2-40B4-BE49-F238E27FC236}">
                  <a16:creationId xmlns:a16="http://schemas.microsoft.com/office/drawing/2014/main" id="{D7568DF1-0BB0-AF45-FCA4-2787BCC7D2F8}"/>
                </a:ext>
              </a:extLst>
            </p:cNvPr>
            <p:cNvSpPr/>
            <p:nvPr/>
          </p:nvSpPr>
          <p:spPr>
            <a:xfrm>
              <a:off x="7262910" y="2191696"/>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9" name="Oval 28">
              <a:extLst>
                <a:ext uri="{FF2B5EF4-FFF2-40B4-BE49-F238E27FC236}">
                  <a16:creationId xmlns:a16="http://schemas.microsoft.com/office/drawing/2014/main" id="{B3D5AB43-62D7-84CC-F45E-8D44B23D1096}"/>
                </a:ext>
              </a:extLst>
            </p:cNvPr>
            <p:cNvSpPr/>
            <p:nvPr/>
          </p:nvSpPr>
          <p:spPr>
            <a:xfrm>
              <a:off x="2095051" y="1273954"/>
              <a:ext cx="1137685" cy="1092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0</a:t>
              </a:r>
            </a:p>
          </p:txBody>
        </p:sp>
        <p:sp>
          <p:nvSpPr>
            <p:cNvPr id="30" name="Oval 29">
              <a:extLst>
                <a:ext uri="{FF2B5EF4-FFF2-40B4-BE49-F238E27FC236}">
                  <a16:creationId xmlns:a16="http://schemas.microsoft.com/office/drawing/2014/main" id="{AC461E70-C31A-DDBD-8D99-2EADECAB131F}"/>
                </a:ext>
              </a:extLst>
            </p:cNvPr>
            <p:cNvSpPr/>
            <p:nvPr/>
          </p:nvSpPr>
          <p:spPr>
            <a:xfrm>
              <a:off x="3320377" y="1273954"/>
              <a:ext cx="1137684" cy="109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a:t>
              </a:r>
            </a:p>
          </p:txBody>
        </p:sp>
        <p:sp>
          <p:nvSpPr>
            <p:cNvPr id="31" name="Rectangle 30">
              <a:extLst>
                <a:ext uri="{FF2B5EF4-FFF2-40B4-BE49-F238E27FC236}">
                  <a16:creationId xmlns:a16="http://schemas.microsoft.com/office/drawing/2014/main" id="{4C7CD165-FCAB-7D5C-9983-96C6C8EB5467}"/>
                </a:ext>
              </a:extLst>
            </p:cNvPr>
            <p:cNvSpPr/>
            <p:nvPr/>
          </p:nvSpPr>
          <p:spPr>
            <a:xfrm>
              <a:off x="7262910" y="1225704"/>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Rectangle 31">
              <a:extLst>
                <a:ext uri="{FF2B5EF4-FFF2-40B4-BE49-F238E27FC236}">
                  <a16:creationId xmlns:a16="http://schemas.microsoft.com/office/drawing/2014/main" id="{6232532D-BC4A-A456-BBC8-93B8375A17FB}"/>
                </a:ext>
              </a:extLst>
            </p:cNvPr>
            <p:cNvSpPr/>
            <p:nvPr/>
          </p:nvSpPr>
          <p:spPr>
            <a:xfrm>
              <a:off x="7954847" y="1231473"/>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Rectangle 32">
              <a:extLst>
                <a:ext uri="{FF2B5EF4-FFF2-40B4-BE49-F238E27FC236}">
                  <a16:creationId xmlns:a16="http://schemas.microsoft.com/office/drawing/2014/main" id="{0616D4DD-A415-726C-A6CC-5D62500F04A4}"/>
                </a:ext>
              </a:extLst>
            </p:cNvPr>
            <p:cNvSpPr/>
            <p:nvPr/>
          </p:nvSpPr>
          <p:spPr>
            <a:xfrm>
              <a:off x="8647693" y="1231473"/>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4" name="Rectangle 33">
              <a:extLst>
                <a:ext uri="{FF2B5EF4-FFF2-40B4-BE49-F238E27FC236}">
                  <a16:creationId xmlns:a16="http://schemas.microsoft.com/office/drawing/2014/main" id="{03176B96-7CA3-D296-712C-2C447DEC96F3}"/>
                </a:ext>
              </a:extLst>
            </p:cNvPr>
            <p:cNvSpPr/>
            <p:nvPr/>
          </p:nvSpPr>
          <p:spPr>
            <a:xfrm>
              <a:off x="7976747" y="2191696"/>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5" name="Rectangle 34">
              <a:extLst>
                <a:ext uri="{FF2B5EF4-FFF2-40B4-BE49-F238E27FC236}">
                  <a16:creationId xmlns:a16="http://schemas.microsoft.com/office/drawing/2014/main" id="{760DBE44-56B6-B272-80C9-913ABF5E6B0A}"/>
                </a:ext>
              </a:extLst>
            </p:cNvPr>
            <p:cNvSpPr/>
            <p:nvPr/>
          </p:nvSpPr>
          <p:spPr>
            <a:xfrm>
              <a:off x="8636893" y="2186221"/>
              <a:ext cx="595503" cy="59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Tree>
    <p:extLst>
      <p:ext uri="{BB962C8B-B14F-4D97-AF65-F5344CB8AC3E}">
        <p14:creationId xmlns:p14="http://schemas.microsoft.com/office/powerpoint/2010/main" val="13439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E5DC44E-A1E5-5680-B6DE-8156BA648FBC}"/>
              </a:ext>
            </a:extLst>
          </p:cNvPr>
          <p:cNvPicPr>
            <a:picLocks noChangeAspect="1"/>
          </p:cNvPicPr>
          <p:nvPr/>
        </p:nvPicPr>
        <p:blipFill>
          <a:blip r:embed="rId2"/>
          <a:stretch>
            <a:fillRect/>
          </a:stretch>
        </p:blipFill>
        <p:spPr>
          <a:xfrm>
            <a:off x="8792796" y="4018977"/>
            <a:ext cx="2236668" cy="2064245"/>
          </a:xfrm>
          <a:prstGeom prst="rect">
            <a:avLst/>
          </a:prstGeom>
        </p:spPr>
      </p:pic>
      <p:pic>
        <p:nvPicPr>
          <p:cNvPr id="30" name="Picture 29">
            <a:extLst>
              <a:ext uri="{FF2B5EF4-FFF2-40B4-BE49-F238E27FC236}">
                <a16:creationId xmlns:a16="http://schemas.microsoft.com/office/drawing/2014/main" id="{A48B09F2-AB78-33B7-054D-1576D48CD062}"/>
              </a:ext>
            </a:extLst>
          </p:cNvPr>
          <p:cNvPicPr>
            <a:picLocks noChangeAspect="1"/>
          </p:cNvPicPr>
          <p:nvPr/>
        </p:nvPicPr>
        <p:blipFill>
          <a:blip r:embed="rId2"/>
          <a:stretch>
            <a:fillRect/>
          </a:stretch>
        </p:blipFill>
        <p:spPr>
          <a:xfrm>
            <a:off x="6583802" y="4002552"/>
            <a:ext cx="2236668" cy="2064245"/>
          </a:xfrm>
          <a:prstGeom prst="rect">
            <a:avLst/>
          </a:prstGeom>
        </p:spPr>
      </p:pic>
      <p:sp>
        <p:nvSpPr>
          <p:cNvPr id="2" name="Title 1">
            <a:extLst>
              <a:ext uri="{FF2B5EF4-FFF2-40B4-BE49-F238E27FC236}">
                <a16:creationId xmlns:a16="http://schemas.microsoft.com/office/drawing/2014/main" id="{5B610DE4-AEB1-FBBC-9D80-882EFB495C09}"/>
              </a:ext>
            </a:extLst>
          </p:cNvPr>
          <p:cNvSpPr>
            <a:spLocks noGrp="1"/>
          </p:cNvSpPr>
          <p:nvPr>
            <p:ph type="title"/>
          </p:nvPr>
        </p:nvSpPr>
        <p:spPr/>
        <p:txBody>
          <a:bodyPr/>
          <a:lstStyle/>
          <a:p>
            <a:r>
              <a:rPr lang="en-US" dirty="0"/>
              <a:t>Expectation example</a:t>
            </a:r>
          </a:p>
        </p:txBody>
      </p:sp>
      <p:sp>
        <p:nvSpPr>
          <p:cNvPr id="3" name="Content Placeholder 2">
            <a:extLst>
              <a:ext uri="{FF2B5EF4-FFF2-40B4-BE49-F238E27FC236}">
                <a16:creationId xmlns:a16="http://schemas.microsoft.com/office/drawing/2014/main" id="{587CF103-C9F6-B896-28EC-10E4029B7A5F}"/>
              </a:ext>
            </a:extLst>
          </p:cNvPr>
          <p:cNvSpPr>
            <a:spLocks noGrp="1"/>
          </p:cNvSpPr>
          <p:nvPr>
            <p:ph idx="1"/>
          </p:nvPr>
        </p:nvSpPr>
        <p:spPr>
          <a:xfrm>
            <a:off x="838200" y="1825625"/>
            <a:ext cx="10515600" cy="1733417"/>
          </a:xfrm>
        </p:spPr>
        <p:txBody>
          <a:bodyPr/>
          <a:lstStyle/>
          <a:p>
            <a:r>
              <a:rPr lang="en-US" dirty="0"/>
              <a:t>Imagine a game where you toss a coin and roll a die. If the coin comes up heads, you don’t win anything. If it comes up tails, you win money for what comes up on the die. How much should you pay to play this game?</a:t>
            </a:r>
          </a:p>
        </p:txBody>
      </p:sp>
      <p:sp>
        <p:nvSpPr>
          <p:cNvPr id="5" name="Oval 4">
            <a:extLst>
              <a:ext uri="{FF2B5EF4-FFF2-40B4-BE49-F238E27FC236}">
                <a16:creationId xmlns:a16="http://schemas.microsoft.com/office/drawing/2014/main" id="{5192F7BE-5CCC-E513-4E29-5CE1097FF067}"/>
              </a:ext>
            </a:extLst>
          </p:cNvPr>
          <p:cNvSpPr/>
          <p:nvPr/>
        </p:nvSpPr>
        <p:spPr>
          <a:xfrm>
            <a:off x="6124381" y="3391047"/>
            <a:ext cx="5392177" cy="3239722"/>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6" name="Rectangle 5">
            <a:extLst>
              <a:ext uri="{FF2B5EF4-FFF2-40B4-BE49-F238E27FC236}">
                <a16:creationId xmlns:a16="http://schemas.microsoft.com/office/drawing/2014/main" id="{D5D0F8BD-A93A-B17E-3BCD-222D9937ABC5}"/>
              </a:ext>
            </a:extLst>
          </p:cNvPr>
          <p:cNvSpPr/>
          <p:nvPr/>
        </p:nvSpPr>
        <p:spPr>
          <a:xfrm>
            <a:off x="6726316" y="4139069"/>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5DC9A9FD-2FAB-C8D6-6101-C1794E78C382}"/>
              </a:ext>
            </a:extLst>
          </p:cNvPr>
          <p:cNvSpPr/>
          <p:nvPr/>
        </p:nvSpPr>
        <p:spPr>
          <a:xfrm>
            <a:off x="7418253" y="4144838"/>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83B9A53E-2B6A-70CD-CABB-2304EE88F179}"/>
              </a:ext>
            </a:extLst>
          </p:cNvPr>
          <p:cNvSpPr/>
          <p:nvPr/>
        </p:nvSpPr>
        <p:spPr>
          <a:xfrm>
            <a:off x="8111099" y="4144838"/>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CFB899DC-DB4C-17F3-07D4-FC3592628F14}"/>
              </a:ext>
            </a:extLst>
          </p:cNvPr>
          <p:cNvSpPr/>
          <p:nvPr/>
        </p:nvSpPr>
        <p:spPr>
          <a:xfrm>
            <a:off x="6726316" y="5105062"/>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Rectangle 9">
            <a:extLst>
              <a:ext uri="{FF2B5EF4-FFF2-40B4-BE49-F238E27FC236}">
                <a16:creationId xmlns:a16="http://schemas.microsoft.com/office/drawing/2014/main" id="{9F7AF515-5ED0-E88A-02FD-1B9FC436D7DA}"/>
              </a:ext>
            </a:extLst>
          </p:cNvPr>
          <p:cNvSpPr/>
          <p:nvPr/>
        </p:nvSpPr>
        <p:spPr>
          <a:xfrm>
            <a:off x="7440153" y="5105061"/>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Rectangle 10">
            <a:extLst>
              <a:ext uri="{FF2B5EF4-FFF2-40B4-BE49-F238E27FC236}">
                <a16:creationId xmlns:a16="http://schemas.microsoft.com/office/drawing/2014/main" id="{5CCE279F-B1C7-5226-EDDC-B358B75286BD}"/>
              </a:ext>
            </a:extLst>
          </p:cNvPr>
          <p:cNvSpPr/>
          <p:nvPr/>
        </p:nvSpPr>
        <p:spPr>
          <a:xfrm>
            <a:off x="8100299" y="5099586"/>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2" name="Rectangle 11">
            <a:extLst>
              <a:ext uri="{FF2B5EF4-FFF2-40B4-BE49-F238E27FC236}">
                <a16:creationId xmlns:a16="http://schemas.microsoft.com/office/drawing/2014/main" id="{457EC6BE-8D5F-0F04-F4F4-FD9C98379DAD}"/>
              </a:ext>
            </a:extLst>
          </p:cNvPr>
          <p:cNvSpPr/>
          <p:nvPr/>
        </p:nvSpPr>
        <p:spPr>
          <a:xfrm>
            <a:off x="6726316" y="4139070"/>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EE0FD5EA-BDAC-34F2-88B4-46216348EE67}"/>
              </a:ext>
            </a:extLst>
          </p:cNvPr>
          <p:cNvSpPr/>
          <p:nvPr/>
        </p:nvSpPr>
        <p:spPr>
          <a:xfrm>
            <a:off x="7418253" y="4144839"/>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Rectangle 13">
            <a:extLst>
              <a:ext uri="{FF2B5EF4-FFF2-40B4-BE49-F238E27FC236}">
                <a16:creationId xmlns:a16="http://schemas.microsoft.com/office/drawing/2014/main" id="{6D80FF6F-E90E-B9EC-3A1B-A505FB9880D2}"/>
              </a:ext>
            </a:extLst>
          </p:cNvPr>
          <p:cNvSpPr/>
          <p:nvPr/>
        </p:nvSpPr>
        <p:spPr>
          <a:xfrm>
            <a:off x="8111099" y="4144839"/>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 name="Rectangle 14">
            <a:extLst>
              <a:ext uri="{FF2B5EF4-FFF2-40B4-BE49-F238E27FC236}">
                <a16:creationId xmlns:a16="http://schemas.microsoft.com/office/drawing/2014/main" id="{965EA5E8-733B-AE64-F5B9-E912170532C8}"/>
              </a:ext>
            </a:extLst>
          </p:cNvPr>
          <p:cNvSpPr/>
          <p:nvPr/>
        </p:nvSpPr>
        <p:spPr>
          <a:xfrm>
            <a:off x="7440153" y="5105062"/>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Rectangle 15">
            <a:extLst>
              <a:ext uri="{FF2B5EF4-FFF2-40B4-BE49-F238E27FC236}">
                <a16:creationId xmlns:a16="http://schemas.microsoft.com/office/drawing/2014/main" id="{5A953348-B1C1-44B4-FA0D-B86BFECDEB5F}"/>
              </a:ext>
            </a:extLst>
          </p:cNvPr>
          <p:cNvSpPr/>
          <p:nvPr/>
        </p:nvSpPr>
        <p:spPr>
          <a:xfrm>
            <a:off x="8100299" y="5099587"/>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8" name="Rectangle 17">
            <a:extLst>
              <a:ext uri="{FF2B5EF4-FFF2-40B4-BE49-F238E27FC236}">
                <a16:creationId xmlns:a16="http://schemas.microsoft.com/office/drawing/2014/main" id="{F21EF4FA-17BA-DC18-C313-5B417A998753}"/>
              </a:ext>
            </a:extLst>
          </p:cNvPr>
          <p:cNvSpPr/>
          <p:nvPr/>
        </p:nvSpPr>
        <p:spPr>
          <a:xfrm>
            <a:off x="8937828" y="4157056"/>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9D003F4F-CA08-8C80-A8B4-C420294B5025}"/>
              </a:ext>
            </a:extLst>
          </p:cNvPr>
          <p:cNvSpPr/>
          <p:nvPr/>
        </p:nvSpPr>
        <p:spPr>
          <a:xfrm>
            <a:off x="9629765" y="4162825"/>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Rectangle 19">
            <a:extLst>
              <a:ext uri="{FF2B5EF4-FFF2-40B4-BE49-F238E27FC236}">
                <a16:creationId xmlns:a16="http://schemas.microsoft.com/office/drawing/2014/main" id="{151CC005-D69F-CD37-F44C-37BF87FCE994}"/>
              </a:ext>
            </a:extLst>
          </p:cNvPr>
          <p:cNvSpPr/>
          <p:nvPr/>
        </p:nvSpPr>
        <p:spPr>
          <a:xfrm>
            <a:off x="10322611" y="4162825"/>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AA93487D-E52C-5D76-99A3-65CA1D1EE0BA}"/>
              </a:ext>
            </a:extLst>
          </p:cNvPr>
          <p:cNvSpPr/>
          <p:nvPr/>
        </p:nvSpPr>
        <p:spPr>
          <a:xfrm>
            <a:off x="8937828" y="5123049"/>
            <a:ext cx="595581" cy="5722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2" name="Rectangle 21">
            <a:extLst>
              <a:ext uri="{FF2B5EF4-FFF2-40B4-BE49-F238E27FC236}">
                <a16:creationId xmlns:a16="http://schemas.microsoft.com/office/drawing/2014/main" id="{11175AD3-3446-E7B9-C25C-28E7F16C3881}"/>
              </a:ext>
            </a:extLst>
          </p:cNvPr>
          <p:cNvSpPr/>
          <p:nvPr/>
        </p:nvSpPr>
        <p:spPr>
          <a:xfrm>
            <a:off x="9651665" y="5123048"/>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3" name="Rectangle 22">
            <a:extLst>
              <a:ext uri="{FF2B5EF4-FFF2-40B4-BE49-F238E27FC236}">
                <a16:creationId xmlns:a16="http://schemas.microsoft.com/office/drawing/2014/main" id="{A9ED86DE-29B9-FA98-BD90-689703BC4C2C}"/>
              </a:ext>
            </a:extLst>
          </p:cNvPr>
          <p:cNvSpPr/>
          <p:nvPr/>
        </p:nvSpPr>
        <p:spPr>
          <a:xfrm>
            <a:off x="10311811" y="5117573"/>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4" name="Rectangle 23">
            <a:extLst>
              <a:ext uri="{FF2B5EF4-FFF2-40B4-BE49-F238E27FC236}">
                <a16:creationId xmlns:a16="http://schemas.microsoft.com/office/drawing/2014/main" id="{7AEB08FF-36E1-263A-C754-F7AB8B5DD22C}"/>
              </a:ext>
            </a:extLst>
          </p:cNvPr>
          <p:cNvSpPr/>
          <p:nvPr/>
        </p:nvSpPr>
        <p:spPr>
          <a:xfrm>
            <a:off x="8937828" y="4157057"/>
            <a:ext cx="595581" cy="5722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72A6C766-3047-2134-A592-9609BDDB42B5}"/>
              </a:ext>
            </a:extLst>
          </p:cNvPr>
          <p:cNvSpPr/>
          <p:nvPr/>
        </p:nvSpPr>
        <p:spPr>
          <a:xfrm>
            <a:off x="9629765" y="4162826"/>
            <a:ext cx="595581" cy="5722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6" name="Rectangle 25">
            <a:extLst>
              <a:ext uri="{FF2B5EF4-FFF2-40B4-BE49-F238E27FC236}">
                <a16:creationId xmlns:a16="http://schemas.microsoft.com/office/drawing/2014/main" id="{220A8D1A-DAF9-5DFC-4A33-2230A23E2E04}"/>
              </a:ext>
            </a:extLst>
          </p:cNvPr>
          <p:cNvSpPr/>
          <p:nvPr/>
        </p:nvSpPr>
        <p:spPr>
          <a:xfrm>
            <a:off x="10322611" y="4162826"/>
            <a:ext cx="595581" cy="5722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834EAE11-6C11-4332-8D98-280934715122}"/>
              </a:ext>
            </a:extLst>
          </p:cNvPr>
          <p:cNvSpPr/>
          <p:nvPr/>
        </p:nvSpPr>
        <p:spPr>
          <a:xfrm>
            <a:off x="9651665" y="5123049"/>
            <a:ext cx="595581" cy="5722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EC875848-319B-A2B3-05B3-033F6D35E521}"/>
              </a:ext>
            </a:extLst>
          </p:cNvPr>
          <p:cNvSpPr/>
          <p:nvPr/>
        </p:nvSpPr>
        <p:spPr>
          <a:xfrm>
            <a:off x="10311811" y="5117574"/>
            <a:ext cx="595581" cy="5722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Content Placeholder 2">
            <a:extLst>
              <a:ext uri="{FF2B5EF4-FFF2-40B4-BE49-F238E27FC236}">
                <a16:creationId xmlns:a16="http://schemas.microsoft.com/office/drawing/2014/main" id="{91AF9649-1230-040C-ED5B-DC5AEA65BFB3}"/>
              </a:ext>
            </a:extLst>
          </p:cNvPr>
          <p:cNvSpPr txBox="1">
            <a:spLocks/>
          </p:cNvSpPr>
          <p:nvPr/>
        </p:nvSpPr>
        <p:spPr>
          <a:xfrm>
            <a:off x="1089614" y="3559042"/>
            <a:ext cx="4937502" cy="2891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X is a random variable denoting your reward value. </a:t>
            </a:r>
          </a:p>
          <a:p>
            <a:pPr marL="0" indent="0">
              <a:buNone/>
            </a:pPr>
            <a:r>
              <a:rPr lang="en-US" sz="2400" dirty="0"/>
              <a:t>P(X = x) denotes the probability of event x.</a:t>
            </a:r>
          </a:p>
          <a:p>
            <a:pPr marL="0" indent="0">
              <a:buNone/>
            </a:pPr>
            <a:r>
              <a:rPr lang="en-US" sz="2400" dirty="0"/>
              <a:t>P(X = 0) = 6/12 = ½</a:t>
            </a:r>
          </a:p>
          <a:p>
            <a:pPr marL="0" indent="0">
              <a:buNone/>
            </a:pPr>
            <a:r>
              <a:rPr lang="en-US" sz="2400" dirty="0"/>
              <a:t>P(X = 1) = 1/12 (same for X = 1 to 6)</a:t>
            </a:r>
          </a:p>
        </p:txBody>
      </p:sp>
    </p:spTree>
    <p:extLst>
      <p:ext uri="{BB962C8B-B14F-4D97-AF65-F5344CB8AC3E}">
        <p14:creationId xmlns:p14="http://schemas.microsoft.com/office/powerpoint/2010/main" val="265755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A48B09F2-AB78-33B7-054D-1576D48CD062}"/>
              </a:ext>
            </a:extLst>
          </p:cNvPr>
          <p:cNvPicPr>
            <a:picLocks noChangeAspect="1"/>
          </p:cNvPicPr>
          <p:nvPr/>
        </p:nvPicPr>
        <p:blipFill>
          <a:blip r:embed="rId2"/>
          <a:stretch>
            <a:fillRect/>
          </a:stretch>
        </p:blipFill>
        <p:spPr>
          <a:xfrm>
            <a:off x="6583802" y="4002552"/>
            <a:ext cx="2236668" cy="2064245"/>
          </a:xfrm>
          <a:prstGeom prst="rect">
            <a:avLst/>
          </a:prstGeom>
        </p:spPr>
      </p:pic>
      <p:sp>
        <p:nvSpPr>
          <p:cNvPr id="2" name="Title 1">
            <a:extLst>
              <a:ext uri="{FF2B5EF4-FFF2-40B4-BE49-F238E27FC236}">
                <a16:creationId xmlns:a16="http://schemas.microsoft.com/office/drawing/2014/main" id="{5B610DE4-AEB1-FBBC-9D80-882EFB495C09}"/>
              </a:ext>
            </a:extLst>
          </p:cNvPr>
          <p:cNvSpPr>
            <a:spLocks noGrp="1"/>
          </p:cNvSpPr>
          <p:nvPr>
            <p:ph type="title"/>
          </p:nvPr>
        </p:nvSpPr>
        <p:spPr/>
        <p:txBody>
          <a:bodyPr/>
          <a:lstStyle/>
          <a:p>
            <a:r>
              <a:rPr lang="en-US" dirty="0"/>
              <a:t>Expectation example</a:t>
            </a:r>
          </a:p>
        </p:txBody>
      </p:sp>
      <p:sp>
        <p:nvSpPr>
          <p:cNvPr id="3" name="Content Placeholder 2">
            <a:extLst>
              <a:ext uri="{FF2B5EF4-FFF2-40B4-BE49-F238E27FC236}">
                <a16:creationId xmlns:a16="http://schemas.microsoft.com/office/drawing/2014/main" id="{587CF103-C9F6-B896-28EC-10E4029B7A5F}"/>
              </a:ext>
            </a:extLst>
          </p:cNvPr>
          <p:cNvSpPr>
            <a:spLocks noGrp="1"/>
          </p:cNvSpPr>
          <p:nvPr>
            <p:ph idx="1"/>
          </p:nvPr>
        </p:nvSpPr>
        <p:spPr>
          <a:xfrm>
            <a:off x="838200" y="1825625"/>
            <a:ext cx="10515600" cy="1733417"/>
          </a:xfrm>
        </p:spPr>
        <p:txBody>
          <a:bodyPr/>
          <a:lstStyle/>
          <a:p>
            <a:r>
              <a:rPr lang="en-US" dirty="0"/>
              <a:t>Imagine a game where you toss a coin and roll a die. If the coin comes up heads, you don’t win anything. If it comes up tails, you win money for what comes up on the die. How much should you pay to play this game?</a:t>
            </a:r>
          </a:p>
        </p:txBody>
      </p:sp>
      <p:sp>
        <p:nvSpPr>
          <p:cNvPr id="5" name="Oval 4">
            <a:extLst>
              <a:ext uri="{FF2B5EF4-FFF2-40B4-BE49-F238E27FC236}">
                <a16:creationId xmlns:a16="http://schemas.microsoft.com/office/drawing/2014/main" id="{5192F7BE-5CCC-E513-4E29-5CE1097FF067}"/>
              </a:ext>
            </a:extLst>
          </p:cNvPr>
          <p:cNvSpPr/>
          <p:nvPr/>
        </p:nvSpPr>
        <p:spPr>
          <a:xfrm>
            <a:off x="6124381" y="3391047"/>
            <a:ext cx="5392177" cy="3239722"/>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6" name="Rectangle 5">
            <a:extLst>
              <a:ext uri="{FF2B5EF4-FFF2-40B4-BE49-F238E27FC236}">
                <a16:creationId xmlns:a16="http://schemas.microsoft.com/office/drawing/2014/main" id="{D5D0F8BD-A93A-B17E-3BCD-222D9937ABC5}"/>
              </a:ext>
            </a:extLst>
          </p:cNvPr>
          <p:cNvSpPr/>
          <p:nvPr/>
        </p:nvSpPr>
        <p:spPr>
          <a:xfrm>
            <a:off x="6726316" y="4139069"/>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5DC9A9FD-2FAB-C8D6-6101-C1794E78C382}"/>
              </a:ext>
            </a:extLst>
          </p:cNvPr>
          <p:cNvSpPr/>
          <p:nvPr/>
        </p:nvSpPr>
        <p:spPr>
          <a:xfrm>
            <a:off x="7418253" y="4144838"/>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83B9A53E-2B6A-70CD-CABB-2304EE88F179}"/>
              </a:ext>
            </a:extLst>
          </p:cNvPr>
          <p:cNvSpPr/>
          <p:nvPr/>
        </p:nvSpPr>
        <p:spPr>
          <a:xfrm>
            <a:off x="8111099" y="4144838"/>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CFB899DC-DB4C-17F3-07D4-FC3592628F14}"/>
              </a:ext>
            </a:extLst>
          </p:cNvPr>
          <p:cNvSpPr/>
          <p:nvPr/>
        </p:nvSpPr>
        <p:spPr>
          <a:xfrm>
            <a:off x="6726316" y="5105062"/>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Rectangle 9">
            <a:extLst>
              <a:ext uri="{FF2B5EF4-FFF2-40B4-BE49-F238E27FC236}">
                <a16:creationId xmlns:a16="http://schemas.microsoft.com/office/drawing/2014/main" id="{9F7AF515-5ED0-E88A-02FD-1B9FC436D7DA}"/>
              </a:ext>
            </a:extLst>
          </p:cNvPr>
          <p:cNvSpPr/>
          <p:nvPr/>
        </p:nvSpPr>
        <p:spPr>
          <a:xfrm>
            <a:off x="7440153" y="5105061"/>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Rectangle 10">
            <a:extLst>
              <a:ext uri="{FF2B5EF4-FFF2-40B4-BE49-F238E27FC236}">
                <a16:creationId xmlns:a16="http://schemas.microsoft.com/office/drawing/2014/main" id="{5CCE279F-B1C7-5226-EDDC-B358B75286BD}"/>
              </a:ext>
            </a:extLst>
          </p:cNvPr>
          <p:cNvSpPr/>
          <p:nvPr/>
        </p:nvSpPr>
        <p:spPr>
          <a:xfrm>
            <a:off x="8100299" y="5099586"/>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2" name="Rectangle 11">
            <a:extLst>
              <a:ext uri="{FF2B5EF4-FFF2-40B4-BE49-F238E27FC236}">
                <a16:creationId xmlns:a16="http://schemas.microsoft.com/office/drawing/2014/main" id="{457EC6BE-8D5F-0F04-F4F4-FD9C98379DAD}"/>
              </a:ext>
            </a:extLst>
          </p:cNvPr>
          <p:cNvSpPr/>
          <p:nvPr/>
        </p:nvSpPr>
        <p:spPr>
          <a:xfrm>
            <a:off x="6726316" y="4139070"/>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EE0FD5EA-BDAC-34F2-88B4-46216348EE67}"/>
              </a:ext>
            </a:extLst>
          </p:cNvPr>
          <p:cNvSpPr/>
          <p:nvPr/>
        </p:nvSpPr>
        <p:spPr>
          <a:xfrm>
            <a:off x="7418253" y="4144839"/>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Rectangle 13">
            <a:extLst>
              <a:ext uri="{FF2B5EF4-FFF2-40B4-BE49-F238E27FC236}">
                <a16:creationId xmlns:a16="http://schemas.microsoft.com/office/drawing/2014/main" id="{6D80FF6F-E90E-B9EC-3A1B-A505FB9880D2}"/>
              </a:ext>
            </a:extLst>
          </p:cNvPr>
          <p:cNvSpPr/>
          <p:nvPr/>
        </p:nvSpPr>
        <p:spPr>
          <a:xfrm>
            <a:off x="8111099" y="4144839"/>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 name="Rectangle 14">
            <a:extLst>
              <a:ext uri="{FF2B5EF4-FFF2-40B4-BE49-F238E27FC236}">
                <a16:creationId xmlns:a16="http://schemas.microsoft.com/office/drawing/2014/main" id="{965EA5E8-733B-AE64-F5B9-E912170532C8}"/>
              </a:ext>
            </a:extLst>
          </p:cNvPr>
          <p:cNvSpPr/>
          <p:nvPr/>
        </p:nvSpPr>
        <p:spPr>
          <a:xfrm>
            <a:off x="7440153" y="5105062"/>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Rectangle 15">
            <a:extLst>
              <a:ext uri="{FF2B5EF4-FFF2-40B4-BE49-F238E27FC236}">
                <a16:creationId xmlns:a16="http://schemas.microsoft.com/office/drawing/2014/main" id="{5A953348-B1C1-44B4-FA0D-B86BFECDEB5F}"/>
              </a:ext>
            </a:extLst>
          </p:cNvPr>
          <p:cNvSpPr/>
          <p:nvPr/>
        </p:nvSpPr>
        <p:spPr>
          <a:xfrm>
            <a:off x="8100299" y="5099587"/>
            <a:ext cx="595581" cy="572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4" name="Rectangle 23">
            <a:extLst>
              <a:ext uri="{FF2B5EF4-FFF2-40B4-BE49-F238E27FC236}">
                <a16:creationId xmlns:a16="http://schemas.microsoft.com/office/drawing/2014/main" id="{7AEB08FF-36E1-263A-C754-F7AB8B5DD22C}"/>
              </a:ext>
            </a:extLst>
          </p:cNvPr>
          <p:cNvSpPr/>
          <p:nvPr/>
        </p:nvSpPr>
        <p:spPr>
          <a:xfrm>
            <a:off x="9230657" y="4319754"/>
            <a:ext cx="1308957" cy="123234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ADF9D9C7-D578-6BE6-34A2-98C081D73BD3}"/>
                  </a:ext>
                </a:extLst>
              </p:cNvPr>
              <p:cNvSpPr txBox="1">
                <a:spLocks/>
              </p:cNvSpPr>
              <p:nvPr/>
            </p:nvSpPr>
            <p:spPr>
              <a:xfrm>
                <a:off x="1089614" y="3559043"/>
                <a:ext cx="4937502" cy="3186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X is a random variable denoting your reward value. </a:t>
                </a:r>
              </a:p>
              <a:p>
                <a:pPr marL="0" indent="0">
                  <a:buNone/>
                </a:pPr>
                <a:r>
                  <a:rPr lang="en-US" sz="2400" dirty="0"/>
                  <a:t>P(X = x) denotes the probability of event x.</a:t>
                </a:r>
              </a:p>
              <a:p>
                <a:pPr marL="0" indent="0">
                  <a:buNone/>
                </a:pPr>
                <a:r>
                  <a:rPr lang="en-US" sz="2400" dirty="0"/>
                  <a:t>P(X = 0) = 6/12 = ½</a:t>
                </a:r>
              </a:p>
              <a:p>
                <a:pPr marL="0" indent="0">
                  <a:buNone/>
                </a:pPr>
                <a:r>
                  <a:rPr lang="en-US" sz="2400" dirty="0"/>
                  <a:t>P(X = 1) = 1/12 (same for X = 1 to 6) </a:t>
                </a:r>
              </a:p>
              <a:p>
                <a:pPr marL="0" indent="0">
                  <a:buNone/>
                </a:pPr>
                <a:r>
                  <a:rPr lang="en-US" sz="2400" dirty="0"/>
                  <a:t>Expectation value, </a:t>
                </a:r>
                <a14:m>
                  <m:oMath xmlns:m="http://schemas.openxmlformats.org/officeDocument/2006/math">
                    <m:r>
                      <a:rPr lang="en-US" sz="2400" b="0" i="0" dirty="0" smtClean="0">
                        <a:latin typeface="Cambria Math" panose="02040503050406030204" pitchFamily="18" charset="0"/>
                      </a:rPr>
                      <m:t> </m:t>
                    </m:r>
                    <m:r>
                      <a:rPr lang="en-US" sz="2400" i="1" dirty="0" smtClean="0">
                        <a:latin typeface="Cambria Math" panose="02040503050406030204" pitchFamily="18" charset="0"/>
                      </a:rPr>
                      <m:t>𝐸</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r>
                      <a:rPr lang="en-US" sz="2400" i="1" dirty="0" smtClean="0">
                        <a:latin typeface="Cambria Math" panose="02040503050406030204" pitchFamily="18" charset="0"/>
                      </a:rPr>
                      <m:t>𝑥𝑃</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m:t>
                    </m:r>
                  </m:oMath>
                </a14:m>
                <a:endParaRPr lang="en-US" sz="2400" dirty="0"/>
              </a:p>
            </p:txBody>
          </p:sp>
        </mc:Choice>
        <mc:Fallback xmlns="">
          <p:sp>
            <p:nvSpPr>
              <p:cNvPr id="38" name="Content Placeholder 2">
                <a:extLst>
                  <a:ext uri="{FF2B5EF4-FFF2-40B4-BE49-F238E27FC236}">
                    <a16:creationId xmlns:a16="http://schemas.microsoft.com/office/drawing/2014/main" id="{ADF9D9C7-D578-6BE6-34A2-98C081D73BD3}"/>
                  </a:ext>
                </a:extLst>
              </p:cNvPr>
              <p:cNvSpPr txBox="1">
                <a:spLocks noRot="1" noChangeAspect="1" noMove="1" noResize="1" noEditPoints="1" noAdjustHandles="1" noChangeArrowheads="1" noChangeShapeType="1" noTextEdit="1"/>
              </p:cNvSpPr>
              <p:nvPr/>
            </p:nvSpPr>
            <p:spPr>
              <a:xfrm>
                <a:off x="1089614" y="3559043"/>
                <a:ext cx="4937502" cy="3186710"/>
              </a:xfrm>
              <a:prstGeom prst="rect">
                <a:avLst/>
              </a:prstGeom>
              <a:blipFill>
                <a:blip r:embed="rId3"/>
                <a:stretch>
                  <a:fillRect l="-1975" t="-267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1C05E0E-3AC9-3BC7-3E82-BA66ED7C7C2B}"/>
              </a:ext>
            </a:extLst>
          </p:cNvPr>
          <p:cNvSpPr txBox="1"/>
          <p:nvPr/>
        </p:nvSpPr>
        <p:spPr>
          <a:xfrm>
            <a:off x="9584148" y="5512219"/>
            <a:ext cx="654481" cy="461665"/>
          </a:xfrm>
          <a:prstGeom prst="rect">
            <a:avLst/>
          </a:prstGeom>
          <a:noFill/>
        </p:spPr>
        <p:txBody>
          <a:bodyPr wrap="square" rtlCol="0">
            <a:spAutoFit/>
          </a:bodyPr>
          <a:lstStyle/>
          <a:p>
            <a:r>
              <a:rPr lang="en-US" sz="2400" dirty="0"/>
              <a:t>1/2</a:t>
            </a:r>
          </a:p>
        </p:txBody>
      </p:sp>
    </p:spTree>
    <p:extLst>
      <p:ext uri="{BB962C8B-B14F-4D97-AF65-F5344CB8AC3E}">
        <p14:creationId xmlns:p14="http://schemas.microsoft.com/office/powerpoint/2010/main" val="851147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13546</TotalTime>
  <Words>3226</Words>
  <Application>Microsoft Office PowerPoint</Application>
  <PresentationFormat>Widescreen</PresentationFormat>
  <Paragraphs>426</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 Math</vt:lpstr>
      <vt:lpstr>Wingdings 2</vt:lpstr>
      <vt:lpstr>Office Theme</vt:lpstr>
      <vt:lpstr>Probability Theory with Applications for Statistics</vt:lpstr>
      <vt:lpstr>Agenda</vt:lpstr>
      <vt:lpstr>Section 1</vt:lpstr>
      <vt:lpstr>The Birthday Problem</vt:lpstr>
      <vt:lpstr>Probability space and events</vt:lpstr>
      <vt:lpstr>Random variables and expectation values</vt:lpstr>
      <vt:lpstr>Random variables and expectation values</vt:lpstr>
      <vt:lpstr>Expectation example</vt:lpstr>
      <vt:lpstr>Expectation example</vt:lpstr>
      <vt:lpstr>Linearity of expectation values</vt:lpstr>
      <vt:lpstr>Graphing coin and die outcomes</vt:lpstr>
      <vt:lpstr>Graphing coin and die outcomes</vt:lpstr>
      <vt:lpstr>The normal distribution and its parameters</vt:lpstr>
      <vt:lpstr>Probability distributions</vt:lpstr>
      <vt:lpstr>Section 2</vt:lpstr>
      <vt:lpstr>Probability functions in R</vt:lpstr>
      <vt:lpstr>The binomial distribution</vt:lpstr>
      <vt:lpstr>The Poisson distribution</vt:lpstr>
      <vt:lpstr>Binomials can converge to Poisson</vt:lpstr>
      <vt:lpstr>Binomials can converge to Poisson</vt:lpstr>
      <vt:lpstr>Concluding discrete distributions</vt:lpstr>
      <vt:lpstr>The normal distribution</vt:lpstr>
      <vt:lpstr>The Central Limit Theorem</vt:lpstr>
      <vt:lpstr>Gamma distribution</vt:lpstr>
      <vt:lpstr>Degrees of freedom</vt:lpstr>
      <vt:lpstr>Chi-squared distribution</vt:lpstr>
      <vt:lpstr>Student’s t distribution</vt:lpstr>
      <vt:lpstr>F distribution</vt:lpstr>
      <vt:lpstr>Section 3</vt:lpstr>
      <vt:lpstr>Three door problem</vt:lpstr>
      <vt:lpstr>Three door problem</vt:lpstr>
      <vt:lpstr>Conditional probabilities</vt:lpstr>
      <vt:lpstr>A common introductory example</vt:lpstr>
      <vt:lpstr>Maximum likelihood</vt:lpstr>
      <vt:lpstr>Monte Carlo and Markov Chain Monte Carlo</vt:lpstr>
      <vt:lpstr>The Metropolis-Hastings MCMC Algorithm</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Alam, Md Nafis Ul - (mdalam)</dc:creator>
  <cp:lastModifiedBy>Alam, Md Nafis Ul - (mdalam)</cp:lastModifiedBy>
  <cp:revision>68</cp:revision>
  <dcterms:created xsi:type="dcterms:W3CDTF">2023-04-09T13:24:54Z</dcterms:created>
  <dcterms:modified xsi:type="dcterms:W3CDTF">2023-04-19T05:29:27Z</dcterms:modified>
</cp:coreProperties>
</file>